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9.xml" ContentType="application/vnd.openxmlformats-officedocument.theme+xml"/>
  <Override PartName="/ppt/slideLayouts/slideLayout41.xml" ContentType="application/vnd.openxmlformats-officedocument.presentationml.slideLayout+xml"/>
  <Override PartName="/ppt/theme/theme10.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bookmarkIdSeed="3">
  <p:sldMasterIdLst>
    <p:sldMasterId id="2147484143" r:id="rId1"/>
    <p:sldMasterId id="2147483808" r:id="rId2"/>
    <p:sldMasterId id="2147484150" r:id="rId3"/>
    <p:sldMasterId id="2147484157" r:id="rId4"/>
    <p:sldMasterId id="2147484162" r:id="rId5"/>
    <p:sldMasterId id="2147484224" r:id="rId6"/>
    <p:sldMasterId id="2147484167" r:id="rId7"/>
    <p:sldMasterId id="2147484173" r:id="rId8"/>
    <p:sldMasterId id="2147484179" r:id="rId9"/>
    <p:sldMasterId id="2147484208" r:id="rId10"/>
    <p:sldMasterId id="2147484242" r:id="rId11"/>
  </p:sldMasterIdLst>
  <p:notesMasterIdLst>
    <p:notesMasterId r:id="rId49"/>
  </p:notesMasterIdLst>
  <p:handoutMasterIdLst>
    <p:handoutMasterId r:id="rId50"/>
  </p:handoutMasterIdLst>
  <p:sldIdLst>
    <p:sldId id="287" r:id="rId12"/>
    <p:sldId id="2714" r:id="rId13"/>
    <p:sldId id="2646" r:id="rId14"/>
    <p:sldId id="2652" r:id="rId15"/>
    <p:sldId id="2648" r:id="rId16"/>
    <p:sldId id="2141412338" r:id="rId17"/>
    <p:sldId id="2678" r:id="rId18"/>
    <p:sldId id="2141412339" r:id="rId19"/>
    <p:sldId id="2721" r:id="rId20"/>
    <p:sldId id="2724" r:id="rId21"/>
    <p:sldId id="2619" r:id="rId22"/>
    <p:sldId id="2695" r:id="rId23"/>
    <p:sldId id="2732" r:id="rId24"/>
    <p:sldId id="2729" r:id="rId25"/>
    <p:sldId id="2730" r:id="rId26"/>
    <p:sldId id="2731" r:id="rId27"/>
    <p:sldId id="2733" r:id="rId28"/>
    <p:sldId id="2141412340" r:id="rId29"/>
    <p:sldId id="2743" r:id="rId30"/>
    <p:sldId id="2669" r:id="rId31"/>
    <p:sldId id="2742" r:id="rId32"/>
    <p:sldId id="2734" r:id="rId33"/>
    <p:sldId id="2670" r:id="rId34"/>
    <p:sldId id="2739" r:id="rId35"/>
    <p:sldId id="2744" r:id="rId36"/>
    <p:sldId id="2746" r:id="rId37"/>
    <p:sldId id="2141412341" r:id="rId38"/>
    <p:sldId id="2679" r:id="rId39"/>
    <p:sldId id="2698" r:id="rId40"/>
    <p:sldId id="2705" r:id="rId41"/>
    <p:sldId id="2709" r:id="rId42"/>
    <p:sldId id="2725" r:id="rId43"/>
    <p:sldId id="2722" r:id="rId44"/>
    <p:sldId id="2723" r:id="rId45"/>
    <p:sldId id="2141412342" r:id="rId46"/>
    <p:sldId id="2711" r:id="rId47"/>
    <p:sldId id="2712" r:id="rId48"/>
  </p:sldIdLst>
  <p:sldSz cx="9144000" cy="5143500" type="screen16x9"/>
  <p:notesSz cx="7102475" cy="9037638"/>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Default Section" id="{92AC7A1B-D00F-415D-BBA5-D76FB6B89FDE}">
          <p14:sldIdLst>
            <p14:sldId id="287"/>
            <p14:sldId id="2714"/>
            <p14:sldId id="2646"/>
            <p14:sldId id="2652"/>
            <p14:sldId id="2648"/>
            <p14:sldId id="2141412338"/>
            <p14:sldId id="2678"/>
            <p14:sldId id="2141412339"/>
            <p14:sldId id="2721"/>
            <p14:sldId id="2724"/>
            <p14:sldId id="2619"/>
            <p14:sldId id="2695"/>
            <p14:sldId id="2732"/>
            <p14:sldId id="2729"/>
            <p14:sldId id="2730"/>
            <p14:sldId id="2731"/>
            <p14:sldId id="2733"/>
            <p14:sldId id="2141412340"/>
            <p14:sldId id="2743"/>
            <p14:sldId id="2669"/>
            <p14:sldId id="2742"/>
            <p14:sldId id="2734"/>
            <p14:sldId id="2670"/>
            <p14:sldId id="2739"/>
            <p14:sldId id="2744"/>
            <p14:sldId id="2746"/>
            <p14:sldId id="2141412341"/>
            <p14:sldId id="2679"/>
            <p14:sldId id="2698"/>
            <p14:sldId id="2705"/>
            <p14:sldId id="2709"/>
            <p14:sldId id="2725"/>
            <p14:sldId id="2722"/>
            <p14:sldId id="2723"/>
            <p14:sldId id="2141412342"/>
            <p14:sldId id="2711"/>
            <p14:sldId id="2712"/>
          </p14:sldIdLst>
        </p14:section>
      </p14:sectionLst>
    </p:ext>
    <p:ext uri="{EFAFB233-063F-42B5-8137-9DF3F51BA10A}">
      <p15:sldGuideLst xmlns:p15="http://schemas.microsoft.com/office/powerpoint/2012/main">
        <p15:guide id="3" orient="horz" pos="3049" userDrawn="1">
          <p15:clr>
            <a:srgbClr val="A4A3A4"/>
          </p15:clr>
        </p15:guide>
        <p15:guide id="4" orient="horz" pos="418" userDrawn="1">
          <p15:clr>
            <a:srgbClr val="A4A3A4"/>
          </p15:clr>
        </p15:guide>
        <p15:guide id="6" pos="2971" userDrawn="1">
          <p15:clr>
            <a:srgbClr val="A4A3A4"/>
          </p15:clr>
        </p15:guide>
        <p15:guide id="8" pos="249" userDrawn="1">
          <p15:clr>
            <a:srgbClr val="A4A3A4"/>
          </p15:clr>
        </p15:guide>
        <p15:guide id="9" pos="2789" userDrawn="1">
          <p15:clr>
            <a:srgbClr val="A4A3A4"/>
          </p15:clr>
        </p15:guide>
        <p15:guide id="11" pos="2880" userDrawn="1">
          <p15:clr>
            <a:srgbClr val="A4A3A4"/>
          </p15:clr>
        </p15:guide>
        <p15:guide id="12" pos="5511" userDrawn="1">
          <p15:clr>
            <a:srgbClr val="A4A3A4"/>
          </p15:clr>
        </p15:guide>
        <p15:guide id="13" orient="horz" pos="1824" userDrawn="1">
          <p15:clr>
            <a:srgbClr val="A4A3A4"/>
          </p15:clr>
        </p15:guide>
      </p15:sldGuideLst>
    </p:ext>
    <p:ext uri="{2D200454-40CA-4A62-9FC3-DE9A4176ACB9}">
      <p15:notesGuideLst xmlns:p15="http://schemas.microsoft.com/office/powerpoint/2012/main">
        <p15:guide id="1" orient="horz" pos="2847"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80022461" initials="l" lastIdx="1" clrIdx="0"/>
  <p:cmAuthor id="1" name="Xieliangjian" initials="X" lastIdx="13" clrIdx="1"/>
  <p:cmAuthor id="2" name="Huawei, Ulrich Kleber" initials="UK2" lastIdx="6" clrIdx="2"/>
  <p:cmAuthor id="3" name="A00900177" initials="AsM" lastIdx="2" clrIdx="3"/>
  <p:cmAuthor id="4" name="Kurt Garloff" initials="KG" lastIdx="5" clrIdx="4"/>
  <p:cmAuthor id="5" name="g00262275" initials="gpb"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6E6E6"/>
    <a:srgbClr val="006600"/>
    <a:srgbClr val="236B9E"/>
    <a:srgbClr val="6600CC"/>
    <a:srgbClr val="CC00CC"/>
    <a:srgbClr val="FC9E20"/>
    <a:srgbClr val="FF66FF"/>
    <a:srgbClr val="A5A5A5"/>
    <a:srgbClr val="A6A6A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5" autoAdjust="0"/>
    <p:restoredTop sz="70516" autoAdjust="0"/>
  </p:normalViewPr>
  <p:slideViewPr>
    <p:cSldViewPr snapToGrid="0" showGuides="1">
      <p:cViewPr varScale="1">
        <p:scale>
          <a:sx n="101" d="100"/>
          <a:sy n="101" d="100"/>
        </p:scale>
        <p:origin x="3432" y="102"/>
      </p:cViewPr>
      <p:guideLst>
        <p:guide orient="horz" pos="3049"/>
        <p:guide orient="horz" pos="418"/>
        <p:guide pos="2971"/>
        <p:guide pos="249"/>
        <p:guide pos="2789"/>
        <p:guide pos="2880"/>
        <p:guide pos="5511"/>
        <p:guide orient="horz" pos="182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7" d="100"/>
          <a:sy n="127" d="100"/>
        </p:scale>
        <p:origin x="3944" y="80"/>
      </p:cViewPr>
      <p:guideLst>
        <p:guide orient="horz" pos="2847"/>
        <p:guide pos="2238"/>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Chart%20in%20Microsoft%20PowerPoint"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t" anchorCtr="1"/>
          <a:lstStyle/>
          <a:p>
            <a:pPr>
              <a:defRPr sz="1862" b="1" i="0" u="none" strike="noStrike" kern="1200" cap="all" spc="50" baseline="0">
                <a:solidFill>
                  <a:schemeClr val="tx1">
                    <a:lumMod val="65000"/>
                    <a:lumOff val="35000"/>
                  </a:schemeClr>
                </a:solidFill>
                <a:latin typeface="+mn-lt"/>
                <a:ea typeface="+mn-ea"/>
                <a:cs typeface="+mn-cs"/>
              </a:defRPr>
            </a:pPr>
            <a:r>
              <a:rPr lang="en-US" sz="900" dirty="0">
                <a:solidFill>
                  <a:sysClr val="windowText" lastClr="000000"/>
                </a:solidFill>
              </a:rPr>
              <a:t>Distribution</a:t>
            </a:r>
            <a:r>
              <a:rPr lang="en-US" sz="900" baseline="0" dirty="0">
                <a:solidFill>
                  <a:sysClr val="windowText" lastClr="000000"/>
                </a:solidFill>
              </a:rPr>
              <a:t> of Hardware Failure in Data centers (Intel’s report) </a:t>
            </a:r>
            <a:endParaRPr lang="en-US" sz="900" dirty="0">
              <a:solidFill>
                <a:sysClr val="windowText" lastClr="000000"/>
              </a:solidFill>
            </a:endParaRPr>
          </a:p>
        </c:rich>
      </c:tx>
      <c:layout>
        <c:manualLayout>
          <c:xMode val="edge"/>
          <c:yMode val="edge"/>
          <c:x val="0.16001765182081076"/>
          <c:y val="0.77416445340415785"/>
        </c:manualLayout>
      </c:layout>
      <c:overlay val="0"/>
      <c:spPr>
        <a:noFill/>
        <a:ln>
          <a:noFill/>
        </a:ln>
        <a:effectLst/>
      </c:spPr>
      <c:txPr>
        <a:bodyPr rot="0" spcFirstLastPara="1" vertOverflow="ellipsis" vert="horz" wrap="square" anchor="t"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1252191596391282"/>
          <c:y val="0.15948758973046201"/>
          <c:w val="0.36121134132192767"/>
          <c:h val="0.56958774652544453"/>
        </c:manualLayout>
      </c:layout>
      <c:pieChart>
        <c:varyColors val="1"/>
        <c:ser>
          <c:idx val="0"/>
          <c:order val="0"/>
          <c:tx>
            <c:strRef>
              <c:f>Sheet1!$B$1</c:f>
              <c:strCache>
                <c:ptCount val="1"/>
                <c:pt idx="0">
                  <c:v>Sales</c:v>
                </c:pt>
              </c:strCache>
            </c:strRef>
          </c:tx>
          <c:spPr>
            <a:ln>
              <a:solidFill>
                <a:schemeClr val="tx1"/>
              </a:solidFill>
            </a:ln>
          </c:spPr>
          <c:dPt>
            <c:idx val="0"/>
            <c:bubble3D val="0"/>
            <c:explosion val="15"/>
            <c:spPr>
              <a:solidFill>
                <a:schemeClr val="accent2">
                  <a:shade val="53000"/>
                </a:schemeClr>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CCD-47CA-95BF-72BE8B47B2E5}"/>
              </c:ext>
            </c:extLst>
          </c:dPt>
          <c:dPt>
            <c:idx val="1"/>
            <c:bubble3D val="0"/>
            <c:spPr>
              <a:solidFill>
                <a:srgbClr val="00B0F0"/>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EE3-44D4-B5B4-9212790F0599}"/>
              </c:ext>
            </c:extLst>
          </c:dPt>
          <c:dPt>
            <c:idx val="2"/>
            <c:bubble3D val="0"/>
            <c:spPr>
              <a:solidFill>
                <a:srgbClr val="92D050"/>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8EE3-44D4-B5B4-9212790F0599}"/>
              </c:ext>
            </c:extLst>
          </c:dPt>
          <c:dPt>
            <c:idx val="3"/>
            <c:bubble3D val="0"/>
            <c:spPr>
              <a:solidFill>
                <a:srgbClr val="FFC000"/>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8EE3-44D4-B5B4-9212790F0599}"/>
              </c:ext>
            </c:extLst>
          </c:dPt>
          <c:dPt>
            <c:idx val="4"/>
            <c:bubble3D val="0"/>
            <c:spPr>
              <a:solidFill>
                <a:srgbClr val="E6E6E6"/>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8EE3-44D4-B5B4-9212790F059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ysClr val="windowText" lastClr="000000"/>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Memory</c:v>
                </c:pt>
                <c:pt idx="1">
                  <c:v>Disk</c:v>
                </c:pt>
                <c:pt idx="2">
                  <c:v>CPU</c:v>
                </c:pt>
                <c:pt idx="3">
                  <c:v>Mainboard</c:v>
                </c:pt>
                <c:pt idx="4">
                  <c:v>Others</c:v>
                </c:pt>
              </c:strCache>
            </c:strRef>
          </c:cat>
          <c:val>
            <c:numRef>
              <c:f>Sheet1!$B$2:$B$6</c:f>
              <c:numCache>
                <c:formatCode>General</c:formatCode>
                <c:ptCount val="5"/>
                <c:pt idx="0">
                  <c:v>0.37</c:v>
                </c:pt>
                <c:pt idx="1">
                  <c:v>0.32</c:v>
                </c:pt>
                <c:pt idx="2">
                  <c:v>0.11</c:v>
                </c:pt>
                <c:pt idx="3">
                  <c:v>7.0000000000000007E-2</c:v>
                </c:pt>
                <c:pt idx="4">
                  <c:v>0.13</c:v>
                </c:pt>
              </c:numCache>
            </c:numRef>
          </c:val>
          <c:extLst>
            <c:ext xmlns:c16="http://schemas.microsoft.com/office/drawing/2014/chart" uri="{C3380CC4-5D6E-409C-BE32-E72D297353CC}">
              <c16:uniqueId val="{00000000-4CCD-47CA-95BF-72BE8B47B2E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2.9382813988121006E-2"/>
          <c:y val="4.3185391400808501E-2"/>
          <c:w val="0.89999989177301776"/>
          <c:h val="0.11088370505477158"/>
        </c:manualLayout>
      </c:layout>
      <c:overlay val="0"/>
      <c:spPr>
        <a:no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a:solidFill>
                  <a:sysClr val="windowText" lastClr="000000"/>
                </a:solidFill>
              </a:rPr>
              <a:t>Individual Predictiors</a:t>
            </a:r>
          </a:p>
        </c:rich>
      </c:tx>
      <c:layout>
        <c:manualLayout>
          <c:xMode val="edge"/>
          <c:yMode val="edge"/>
          <c:x val="0.38497948343199545"/>
          <c:y val="0.1902664985054351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617779553751794E-2"/>
          <c:y val="0.30531075964673521"/>
          <c:w val="0.88522528731628647"/>
          <c:h val="0.48868255956449547"/>
        </c:manualLayout>
      </c:layout>
      <c:barChart>
        <c:barDir val="col"/>
        <c:grouping val="clustered"/>
        <c:varyColors val="0"/>
        <c:ser>
          <c:idx val="0"/>
          <c:order val="0"/>
          <c:tx>
            <c:strRef>
              <c:f>Sheet1!$B$2</c:f>
              <c:strCache>
                <c:ptCount val="1"/>
                <c:pt idx="0">
                  <c:v>Precision</c:v>
                </c:pt>
              </c:strCache>
            </c:strRef>
          </c:tx>
          <c:spPr>
            <a:solidFill>
              <a:schemeClr val="accent4">
                <a:lumMod val="40000"/>
                <a:lumOff val="60000"/>
              </a:schemeClr>
            </a:solidFill>
            <a:ln>
              <a:solidFill>
                <a:sysClr val="windowText" lastClr="000000"/>
              </a:solidFill>
            </a:ln>
            <a:effectLst/>
          </c:spPr>
          <c:invertIfNegative val="0"/>
          <c:cat>
            <c:strRef>
              <c:f>Sheet1!$A$3:$A$11</c:f>
              <c:strCache>
                <c:ptCount val="9"/>
                <c:pt idx="0">
                  <c:v>Cell</c:v>
                </c:pt>
                <c:pt idx="1">
                  <c:v>Row</c:v>
                </c:pt>
                <c:pt idx="2">
                  <c:v>Column</c:v>
                </c:pt>
                <c:pt idx="3">
                  <c:v>Bank</c:v>
                </c:pt>
                <c:pt idx="4">
                  <c:v>Device</c:v>
                </c:pt>
                <c:pt idx="5">
                  <c:v>CE overflow</c:v>
                </c:pt>
                <c:pt idx="6">
                  <c:v>CE storm</c:v>
                </c:pt>
                <c:pt idx="7">
                  <c:v>Multi-DQ</c:v>
                </c:pt>
                <c:pt idx="8">
                  <c:v>Multi-DQ-Beat</c:v>
                </c:pt>
              </c:strCache>
            </c:strRef>
          </c:cat>
          <c:val>
            <c:numRef>
              <c:f>Sheet1!$B$3:$B$11</c:f>
              <c:numCache>
                <c:formatCode>General</c:formatCode>
                <c:ptCount val="9"/>
                <c:pt idx="0">
                  <c:v>0.04</c:v>
                </c:pt>
                <c:pt idx="1">
                  <c:v>0.06</c:v>
                </c:pt>
                <c:pt idx="2">
                  <c:v>0.08</c:v>
                </c:pt>
                <c:pt idx="3">
                  <c:v>0.12</c:v>
                </c:pt>
                <c:pt idx="4">
                  <c:v>0.42</c:v>
                </c:pt>
                <c:pt idx="5">
                  <c:v>0.38</c:v>
                </c:pt>
                <c:pt idx="6">
                  <c:v>0.08</c:v>
                </c:pt>
                <c:pt idx="7">
                  <c:v>0.2</c:v>
                </c:pt>
                <c:pt idx="8">
                  <c:v>0.14000000000000001</c:v>
                </c:pt>
              </c:numCache>
            </c:numRef>
          </c:val>
          <c:extLst>
            <c:ext xmlns:c16="http://schemas.microsoft.com/office/drawing/2014/chart" uri="{C3380CC4-5D6E-409C-BE32-E72D297353CC}">
              <c16:uniqueId val="{00000000-4030-4977-A6B2-1F4FE3765692}"/>
            </c:ext>
          </c:extLst>
        </c:ser>
        <c:ser>
          <c:idx val="1"/>
          <c:order val="1"/>
          <c:tx>
            <c:strRef>
              <c:f>Sheet1!$C$2</c:f>
              <c:strCache>
                <c:ptCount val="1"/>
                <c:pt idx="0">
                  <c:v>Recall</c:v>
                </c:pt>
              </c:strCache>
            </c:strRef>
          </c:tx>
          <c:spPr>
            <a:solidFill>
              <a:srgbClr val="C00000"/>
            </a:solidFill>
            <a:ln>
              <a:solidFill>
                <a:sysClr val="windowText" lastClr="000000"/>
              </a:solidFill>
            </a:ln>
            <a:effectLst/>
          </c:spPr>
          <c:invertIfNegative val="0"/>
          <c:cat>
            <c:strRef>
              <c:f>Sheet1!$A$3:$A$11</c:f>
              <c:strCache>
                <c:ptCount val="9"/>
                <c:pt idx="0">
                  <c:v>Cell</c:v>
                </c:pt>
                <c:pt idx="1">
                  <c:v>Row</c:v>
                </c:pt>
                <c:pt idx="2">
                  <c:v>Column</c:v>
                </c:pt>
                <c:pt idx="3">
                  <c:v>Bank</c:v>
                </c:pt>
                <c:pt idx="4">
                  <c:v>Device</c:v>
                </c:pt>
                <c:pt idx="5">
                  <c:v>CE overflow</c:v>
                </c:pt>
                <c:pt idx="6">
                  <c:v>CE storm</c:v>
                </c:pt>
                <c:pt idx="7">
                  <c:v>Multi-DQ</c:v>
                </c:pt>
                <c:pt idx="8">
                  <c:v>Multi-DQ-Beat</c:v>
                </c:pt>
              </c:strCache>
            </c:strRef>
          </c:cat>
          <c:val>
            <c:numRef>
              <c:f>Sheet1!$C$3:$C$11</c:f>
              <c:numCache>
                <c:formatCode>General</c:formatCode>
                <c:ptCount val="9"/>
                <c:pt idx="0">
                  <c:v>0.69</c:v>
                </c:pt>
                <c:pt idx="1">
                  <c:v>0.43</c:v>
                </c:pt>
                <c:pt idx="2">
                  <c:v>0.26</c:v>
                </c:pt>
                <c:pt idx="3">
                  <c:v>0.3</c:v>
                </c:pt>
                <c:pt idx="4">
                  <c:v>0.05</c:v>
                </c:pt>
                <c:pt idx="5">
                  <c:v>0.15</c:v>
                </c:pt>
                <c:pt idx="6">
                  <c:v>0.61</c:v>
                </c:pt>
                <c:pt idx="7">
                  <c:v>0.77</c:v>
                </c:pt>
                <c:pt idx="8">
                  <c:v>0.79</c:v>
                </c:pt>
              </c:numCache>
            </c:numRef>
          </c:val>
          <c:extLst>
            <c:ext xmlns:c16="http://schemas.microsoft.com/office/drawing/2014/chart" uri="{C3380CC4-5D6E-409C-BE32-E72D297353CC}">
              <c16:uniqueId val="{00000001-4030-4977-A6B2-1F4FE3765692}"/>
            </c:ext>
          </c:extLst>
        </c:ser>
        <c:ser>
          <c:idx val="2"/>
          <c:order val="2"/>
          <c:tx>
            <c:strRef>
              <c:f>Sheet1!$D$2</c:f>
              <c:strCache>
                <c:ptCount val="1"/>
                <c:pt idx="0">
                  <c:v>F1</c:v>
                </c:pt>
              </c:strCache>
            </c:strRef>
          </c:tx>
          <c:spPr>
            <a:solidFill>
              <a:schemeClr val="accent1">
                <a:lumMod val="75000"/>
              </a:schemeClr>
            </a:solidFill>
            <a:ln>
              <a:solidFill>
                <a:sysClr val="windowText" lastClr="000000"/>
              </a:solidFill>
            </a:ln>
            <a:effectLst/>
          </c:spPr>
          <c:invertIfNegative val="0"/>
          <c:cat>
            <c:strRef>
              <c:f>Sheet1!$A$3:$A$11</c:f>
              <c:strCache>
                <c:ptCount val="9"/>
                <c:pt idx="0">
                  <c:v>Cell</c:v>
                </c:pt>
                <c:pt idx="1">
                  <c:v>Row</c:v>
                </c:pt>
                <c:pt idx="2">
                  <c:v>Column</c:v>
                </c:pt>
                <c:pt idx="3">
                  <c:v>Bank</c:v>
                </c:pt>
                <c:pt idx="4">
                  <c:v>Device</c:v>
                </c:pt>
                <c:pt idx="5">
                  <c:v>CE overflow</c:v>
                </c:pt>
                <c:pt idx="6">
                  <c:v>CE storm</c:v>
                </c:pt>
                <c:pt idx="7">
                  <c:v>Multi-DQ</c:v>
                </c:pt>
                <c:pt idx="8">
                  <c:v>Multi-DQ-Beat</c:v>
                </c:pt>
              </c:strCache>
            </c:strRef>
          </c:cat>
          <c:val>
            <c:numRef>
              <c:f>Sheet1!$D$3:$D$11</c:f>
              <c:numCache>
                <c:formatCode>General</c:formatCode>
                <c:ptCount val="9"/>
                <c:pt idx="0">
                  <c:v>0.08</c:v>
                </c:pt>
                <c:pt idx="1">
                  <c:v>0.11</c:v>
                </c:pt>
                <c:pt idx="2">
                  <c:v>0.13</c:v>
                </c:pt>
                <c:pt idx="3">
                  <c:v>0.17</c:v>
                </c:pt>
                <c:pt idx="4">
                  <c:v>0.09</c:v>
                </c:pt>
                <c:pt idx="5">
                  <c:v>0.21</c:v>
                </c:pt>
                <c:pt idx="6">
                  <c:v>0.13</c:v>
                </c:pt>
                <c:pt idx="7">
                  <c:v>0.32</c:v>
                </c:pt>
                <c:pt idx="8">
                  <c:v>0.24</c:v>
                </c:pt>
              </c:numCache>
            </c:numRef>
          </c:val>
          <c:extLst>
            <c:ext xmlns:c16="http://schemas.microsoft.com/office/drawing/2014/chart" uri="{C3380CC4-5D6E-409C-BE32-E72D297353CC}">
              <c16:uniqueId val="{00000002-4030-4977-A6B2-1F4FE3765692}"/>
            </c:ext>
          </c:extLst>
        </c:ser>
        <c:dLbls>
          <c:showLegendKey val="0"/>
          <c:showVal val="0"/>
          <c:showCatName val="0"/>
          <c:showSerName val="0"/>
          <c:showPercent val="0"/>
          <c:showBubbleSize val="0"/>
        </c:dLbls>
        <c:gapWidth val="75"/>
        <c:overlap val="-25"/>
        <c:axId val="2015596544"/>
        <c:axId val="2015597088"/>
      </c:barChart>
      <c:catAx>
        <c:axId val="2015596544"/>
        <c:scaling>
          <c:orientation val="minMax"/>
        </c:scaling>
        <c:delete val="0"/>
        <c:axPos val="b"/>
        <c:majorGridlines>
          <c:spPr>
            <a:ln w="9525" cap="flat" cmpd="sng" algn="ctr">
              <a:solidFill>
                <a:sysClr val="windowText" lastClr="000000"/>
              </a:solidFill>
              <a:prstDash val="dash"/>
              <a:round/>
            </a:ln>
            <a:effectLst/>
          </c:spPr>
        </c:majorGridlines>
        <c:numFmt formatCode="General" sourceLinked="1"/>
        <c:majorTickMark val="none"/>
        <c:minorTickMark val="none"/>
        <c:tickLblPos val="nextTo"/>
        <c:spPr>
          <a:noFill/>
          <a:ln w="9525" cap="flat" cmpd="sng" algn="ctr">
            <a:solidFill>
              <a:srgbClr val="1D1D1A"/>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15597088"/>
        <c:crosses val="autoZero"/>
        <c:auto val="1"/>
        <c:lblAlgn val="ctr"/>
        <c:lblOffset val="100"/>
        <c:noMultiLvlLbl val="0"/>
      </c:catAx>
      <c:valAx>
        <c:axId val="2015597088"/>
        <c:scaling>
          <c:orientation val="minMax"/>
        </c:scaling>
        <c:delete val="0"/>
        <c:axPos val="l"/>
        <c:majorGridlines>
          <c:spPr>
            <a:ln w="9525" cap="flat" cmpd="sng" algn="ctr">
              <a:solidFill>
                <a:sysClr val="windowText" lastClr="000000"/>
              </a:solidFill>
              <a:prstDash val="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a:solidFill>
                      <a:sysClr val="windowText" lastClr="000000"/>
                    </a:solidFill>
                  </a:rPr>
                  <a:t>Performance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2015596544"/>
        <c:crosses val="autoZero"/>
        <c:crossBetween val="between"/>
      </c:valAx>
      <c:spPr>
        <a:noFill/>
        <a:ln w="19050">
          <a:solidFill>
            <a:sysClr val="windowText" lastClr="000000"/>
          </a:solidFill>
        </a:ln>
        <a:effectLst/>
      </c:spPr>
    </c:plotArea>
    <c:legend>
      <c:legendPos val="b"/>
      <c:layout>
        <c:manualLayout>
          <c:xMode val="edge"/>
          <c:yMode val="edge"/>
          <c:x val="0.15131070036074548"/>
          <c:y val="0.30673301841992773"/>
          <c:w val="0.27499649972161849"/>
          <c:h val="6.6637191741406671E-2"/>
        </c:manualLayout>
      </c:layout>
      <c:overlay val="0"/>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ysClr val="windowText" lastClr="000000"/>
                </a:solidFill>
              </a:rPr>
              <a:t>Tree-based Algorithms Comparisons</a:t>
            </a:r>
          </a:p>
        </c:rich>
      </c:tx>
      <c:layout>
        <c:manualLayout>
          <c:xMode val="edge"/>
          <c:yMode val="edge"/>
          <c:x val="0.31402765316982234"/>
          <c:y val="8.60215318606020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528871383315957E-2"/>
          <c:y val="0.21309879483649136"/>
          <c:w val="0.77615197945752779"/>
          <c:h val="0.52628552005773355"/>
        </c:manualLayout>
      </c:layout>
      <c:barChart>
        <c:barDir val="col"/>
        <c:grouping val="clustered"/>
        <c:varyColors val="0"/>
        <c:ser>
          <c:idx val="0"/>
          <c:order val="0"/>
          <c:tx>
            <c:strRef>
              <c:f>Sheet1!$B$13</c:f>
              <c:strCache>
                <c:ptCount val="1"/>
                <c:pt idx="0">
                  <c:v>Precision (excl. Bit features)</c:v>
                </c:pt>
              </c:strCache>
            </c:strRef>
          </c:tx>
          <c:spPr>
            <a:solidFill>
              <a:schemeClr val="accent4">
                <a:lumMod val="40000"/>
                <a:lumOff val="60000"/>
              </a:schemeClr>
            </a:solidFill>
            <a:ln>
              <a:solidFill>
                <a:sysClr val="windowText" lastClr="000000"/>
              </a:solidFill>
            </a:ln>
            <a:effectLst/>
          </c:spPr>
          <c:invertIfNegative val="0"/>
          <c:cat>
            <c:strRef>
              <c:f>Sheet1!$A$14:$A$17</c:f>
              <c:strCache>
                <c:ptCount val="4"/>
                <c:pt idx="0">
                  <c:v>Random Forest</c:v>
                </c:pt>
                <c:pt idx="1">
                  <c:v>Xgboost</c:v>
                </c:pt>
                <c:pt idx="2">
                  <c:v>Catboost</c:v>
                </c:pt>
                <c:pt idx="3">
                  <c:v>LightGBM</c:v>
                </c:pt>
              </c:strCache>
            </c:strRef>
          </c:cat>
          <c:val>
            <c:numRef>
              <c:f>Sheet1!$B$14:$B$17</c:f>
              <c:numCache>
                <c:formatCode>General</c:formatCode>
                <c:ptCount val="4"/>
                <c:pt idx="0">
                  <c:v>0.13</c:v>
                </c:pt>
                <c:pt idx="1">
                  <c:v>0.34</c:v>
                </c:pt>
                <c:pt idx="2">
                  <c:v>0.28999999999999998</c:v>
                </c:pt>
                <c:pt idx="3">
                  <c:v>0.51</c:v>
                </c:pt>
              </c:numCache>
            </c:numRef>
          </c:val>
          <c:extLst>
            <c:ext xmlns:c16="http://schemas.microsoft.com/office/drawing/2014/chart" uri="{C3380CC4-5D6E-409C-BE32-E72D297353CC}">
              <c16:uniqueId val="{00000000-B920-45A1-81DD-7C8A54C7721A}"/>
            </c:ext>
          </c:extLst>
        </c:ser>
        <c:ser>
          <c:idx val="1"/>
          <c:order val="1"/>
          <c:tx>
            <c:strRef>
              <c:f>Sheet1!$C$13</c:f>
              <c:strCache>
                <c:ptCount val="1"/>
                <c:pt idx="0">
                  <c:v>Recall(excl. Bit features)</c:v>
                </c:pt>
              </c:strCache>
            </c:strRef>
          </c:tx>
          <c:spPr>
            <a:solidFill>
              <a:srgbClr val="C00000"/>
            </a:solidFill>
            <a:ln>
              <a:solidFill>
                <a:sysClr val="windowText" lastClr="000000"/>
              </a:solidFill>
            </a:ln>
            <a:effectLst/>
          </c:spPr>
          <c:invertIfNegative val="0"/>
          <c:cat>
            <c:strRef>
              <c:f>Sheet1!$A$14:$A$17</c:f>
              <c:strCache>
                <c:ptCount val="4"/>
                <c:pt idx="0">
                  <c:v>Random Forest</c:v>
                </c:pt>
                <c:pt idx="1">
                  <c:v>Xgboost</c:v>
                </c:pt>
                <c:pt idx="2">
                  <c:v>Catboost</c:v>
                </c:pt>
                <c:pt idx="3">
                  <c:v>LightGBM</c:v>
                </c:pt>
              </c:strCache>
            </c:strRef>
          </c:cat>
          <c:val>
            <c:numRef>
              <c:f>Sheet1!$C$14:$C$17</c:f>
              <c:numCache>
                <c:formatCode>General</c:formatCode>
                <c:ptCount val="4"/>
                <c:pt idx="0">
                  <c:v>0.67</c:v>
                </c:pt>
                <c:pt idx="1">
                  <c:v>0.39</c:v>
                </c:pt>
                <c:pt idx="2">
                  <c:v>0.44</c:v>
                </c:pt>
                <c:pt idx="3">
                  <c:v>0.3</c:v>
                </c:pt>
              </c:numCache>
            </c:numRef>
          </c:val>
          <c:extLst>
            <c:ext xmlns:c16="http://schemas.microsoft.com/office/drawing/2014/chart" uri="{C3380CC4-5D6E-409C-BE32-E72D297353CC}">
              <c16:uniqueId val="{00000001-B920-45A1-81DD-7C8A54C7721A}"/>
            </c:ext>
          </c:extLst>
        </c:ser>
        <c:ser>
          <c:idx val="2"/>
          <c:order val="2"/>
          <c:tx>
            <c:strRef>
              <c:f>Sheet1!$D$13</c:f>
              <c:strCache>
                <c:ptCount val="1"/>
                <c:pt idx="0">
                  <c:v>F1(excl. Bit features)</c:v>
                </c:pt>
              </c:strCache>
            </c:strRef>
          </c:tx>
          <c:spPr>
            <a:solidFill>
              <a:schemeClr val="accent1">
                <a:lumMod val="75000"/>
              </a:schemeClr>
            </a:solidFill>
            <a:ln>
              <a:solidFill>
                <a:sysClr val="windowText" lastClr="000000"/>
              </a:solidFill>
            </a:ln>
            <a:effectLst/>
          </c:spPr>
          <c:invertIfNegative val="0"/>
          <c:cat>
            <c:strRef>
              <c:f>Sheet1!$A$14:$A$17</c:f>
              <c:strCache>
                <c:ptCount val="4"/>
                <c:pt idx="0">
                  <c:v>Random Forest</c:v>
                </c:pt>
                <c:pt idx="1">
                  <c:v>Xgboost</c:v>
                </c:pt>
                <c:pt idx="2">
                  <c:v>Catboost</c:v>
                </c:pt>
                <c:pt idx="3">
                  <c:v>LightGBM</c:v>
                </c:pt>
              </c:strCache>
            </c:strRef>
          </c:cat>
          <c:val>
            <c:numRef>
              <c:f>Sheet1!$D$14:$D$17</c:f>
              <c:numCache>
                <c:formatCode>General</c:formatCode>
                <c:ptCount val="4"/>
                <c:pt idx="0">
                  <c:v>0.22</c:v>
                </c:pt>
                <c:pt idx="1">
                  <c:v>0.36</c:v>
                </c:pt>
                <c:pt idx="2">
                  <c:v>0.35</c:v>
                </c:pt>
                <c:pt idx="3">
                  <c:v>0.38</c:v>
                </c:pt>
              </c:numCache>
            </c:numRef>
          </c:val>
          <c:extLst>
            <c:ext xmlns:c16="http://schemas.microsoft.com/office/drawing/2014/chart" uri="{C3380CC4-5D6E-409C-BE32-E72D297353CC}">
              <c16:uniqueId val="{00000002-B920-45A1-81DD-7C8A54C7721A}"/>
            </c:ext>
          </c:extLst>
        </c:ser>
        <c:ser>
          <c:idx val="3"/>
          <c:order val="3"/>
          <c:tx>
            <c:strRef>
              <c:f>Sheet1!$E$13</c:f>
              <c:strCache>
                <c:ptCount val="1"/>
                <c:pt idx="0">
                  <c:v>Precision (All features)</c:v>
                </c:pt>
              </c:strCache>
            </c:strRef>
          </c:tx>
          <c:spPr>
            <a:pattFill prst="wdUpDiag">
              <a:fgClr>
                <a:schemeClr val="accent4">
                  <a:lumMod val="40000"/>
                  <a:lumOff val="60000"/>
                </a:schemeClr>
              </a:fgClr>
              <a:bgClr>
                <a:schemeClr val="bg1"/>
              </a:bgClr>
            </a:pattFill>
            <a:ln>
              <a:solidFill>
                <a:sysClr val="windowText" lastClr="000000"/>
              </a:solidFill>
            </a:ln>
            <a:effectLst/>
          </c:spPr>
          <c:invertIfNegative val="0"/>
          <c:cat>
            <c:strRef>
              <c:f>Sheet1!$A$14:$A$17</c:f>
              <c:strCache>
                <c:ptCount val="4"/>
                <c:pt idx="0">
                  <c:v>Random Forest</c:v>
                </c:pt>
                <c:pt idx="1">
                  <c:v>Xgboost</c:v>
                </c:pt>
                <c:pt idx="2">
                  <c:v>Catboost</c:v>
                </c:pt>
                <c:pt idx="3">
                  <c:v>LightGBM</c:v>
                </c:pt>
              </c:strCache>
            </c:strRef>
          </c:cat>
          <c:val>
            <c:numRef>
              <c:f>Sheet1!$E$14:$E$17</c:f>
              <c:numCache>
                <c:formatCode>General</c:formatCode>
                <c:ptCount val="4"/>
                <c:pt idx="0">
                  <c:v>0.4</c:v>
                </c:pt>
                <c:pt idx="1">
                  <c:v>0.48</c:v>
                </c:pt>
                <c:pt idx="2">
                  <c:v>0.57999999999999996</c:v>
                </c:pt>
                <c:pt idx="3">
                  <c:v>0.63</c:v>
                </c:pt>
              </c:numCache>
            </c:numRef>
          </c:val>
          <c:extLst>
            <c:ext xmlns:c16="http://schemas.microsoft.com/office/drawing/2014/chart" uri="{C3380CC4-5D6E-409C-BE32-E72D297353CC}">
              <c16:uniqueId val="{00000003-B920-45A1-81DD-7C8A54C7721A}"/>
            </c:ext>
          </c:extLst>
        </c:ser>
        <c:ser>
          <c:idx val="4"/>
          <c:order val="4"/>
          <c:tx>
            <c:strRef>
              <c:f>Sheet1!$F$13</c:f>
              <c:strCache>
                <c:ptCount val="1"/>
                <c:pt idx="0">
                  <c:v>Recall(All features)</c:v>
                </c:pt>
              </c:strCache>
            </c:strRef>
          </c:tx>
          <c:spPr>
            <a:pattFill prst="wdUpDiag">
              <a:fgClr>
                <a:srgbClr val="C00000"/>
              </a:fgClr>
              <a:bgClr>
                <a:schemeClr val="bg1"/>
              </a:bgClr>
            </a:pattFill>
            <a:ln>
              <a:solidFill>
                <a:sysClr val="windowText" lastClr="000000"/>
              </a:solidFill>
            </a:ln>
            <a:effectLst/>
          </c:spPr>
          <c:invertIfNegative val="0"/>
          <c:cat>
            <c:strRef>
              <c:f>Sheet1!$A$14:$A$17</c:f>
              <c:strCache>
                <c:ptCount val="4"/>
                <c:pt idx="0">
                  <c:v>Random Forest</c:v>
                </c:pt>
                <c:pt idx="1">
                  <c:v>Xgboost</c:v>
                </c:pt>
                <c:pt idx="2">
                  <c:v>Catboost</c:v>
                </c:pt>
                <c:pt idx="3">
                  <c:v>LightGBM</c:v>
                </c:pt>
              </c:strCache>
            </c:strRef>
          </c:cat>
          <c:val>
            <c:numRef>
              <c:f>Sheet1!$F$14:$F$17</c:f>
              <c:numCache>
                <c:formatCode>General</c:formatCode>
                <c:ptCount val="4"/>
                <c:pt idx="0">
                  <c:v>0.67</c:v>
                </c:pt>
                <c:pt idx="1">
                  <c:v>0.56999999999999995</c:v>
                </c:pt>
                <c:pt idx="2">
                  <c:v>0.5</c:v>
                </c:pt>
                <c:pt idx="3">
                  <c:v>0.56999999999999995</c:v>
                </c:pt>
              </c:numCache>
            </c:numRef>
          </c:val>
          <c:extLst>
            <c:ext xmlns:c16="http://schemas.microsoft.com/office/drawing/2014/chart" uri="{C3380CC4-5D6E-409C-BE32-E72D297353CC}">
              <c16:uniqueId val="{00000004-B920-45A1-81DD-7C8A54C7721A}"/>
            </c:ext>
          </c:extLst>
        </c:ser>
        <c:ser>
          <c:idx val="5"/>
          <c:order val="5"/>
          <c:tx>
            <c:strRef>
              <c:f>Sheet1!$G$13</c:f>
              <c:strCache>
                <c:ptCount val="1"/>
                <c:pt idx="0">
                  <c:v>F1(All features)</c:v>
                </c:pt>
              </c:strCache>
            </c:strRef>
          </c:tx>
          <c:spPr>
            <a:pattFill prst="wdUpDiag">
              <a:fgClr>
                <a:schemeClr val="accent1">
                  <a:lumMod val="75000"/>
                </a:schemeClr>
              </a:fgClr>
              <a:bgClr>
                <a:schemeClr val="bg1"/>
              </a:bgClr>
            </a:pattFill>
            <a:ln>
              <a:solidFill>
                <a:sysClr val="windowText" lastClr="000000"/>
              </a:solidFill>
            </a:ln>
            <a:effectLst/>
          </c:spPr>
          <c:invertIfNegative val="0"/>
          <c:cat>
            <c:strRef>
              <c:f>Sheet1!$A$14:$A$17</c:f>
              <c:strCache>
                <c:ptCount val="4"/>
                <c:pt idx="0">
                  <c:v>Random Forest</c:v>
                </c:pt>
                <c:pt idx="1">
                  <c:v>Xgboost</c:v>
                </c:pt>
                <c:pt idx="2">
                  <c:v>Catboost</c:v>
                </c:pt>
                <c:pt idx="3">
                  <c:v>LightGBM</c:v>
                </c:pt>
              </c:strCache>
            </c:strRef>
          </c:cat>
          <c:val>
            <c:numRef>
              <c:f>Sheet1!$G$14:$G$17</c:f>
              <c:numCache>
                <c:formatCode>General</c:formatCode>
                <c:ptCount val="4"/>
                <c:pt idx="0">
                  <c:v>0.5</c:v>
                </c:pt>
                <c:pt idx="1">
                  <c:v>0.52</c:v>
                </c:pt>
                <c:pt idx="2">
                  <c:v>0.54</c:v>
                </c:pt>
                <c:pt idx="3">
                  <c:v>0.6</c:v>
                </c:pt>
              </c:numCache>
            </c:numRef>
          </c:val>
          <c:extLst>
            <c:ext xmlns:c16="http://schemas.microsoft.com/office/drawing/2014/chart" uri="{C3380CC4-5D6E-409C-BE32-E72D297353CC}">
              <c16:uniqueId val="{00000005-B920-45A1-81DD-7C8A54C7721A}"/>
            </c:ext>
          </c:extLst>
        </c:ser>
        <c:ser>
          <c:idx val="6"/>
          <c:order val="6"/>
          <c:tx>
            <c:strRef>
              <c:f>Sheet1!$H$13</c:f>
              <c:strCache>
                <c:ptCount val="1"/>
                <c:pt idx="0">
                  <c:v>Precision (All features)+ AYU</c:v>
                </c:pt>
              </c:strCache>
            </c:strRef>
          </c:tx>
          <c:spPr>
            <a:pattFill prst="pct80">
              <a:fgClr>
                <a:schemeClr val="accent4"/>
              </a:fgClr>
              <a:bgClr>
                <a:schemeClr val="bg1"/>
              </a:bgClr>
            </a:pattFill>
            <a:ln>
              <a:solidFill>
                <a:sysClr val="windowText" lastClr="000000"/>
              </a:solidFill>
            </a:ln>
            <a:effectLst/>
          </c:spPr>
          <c:invertIfNegative val="0"/>
          <c:cat>
            <c:strRef>
              <c:f>Sheet1!$A$14:$A$17</c:f>
              <c:strCache>
                <c:ptCount val="4"/>
                <c:pt idx="0">
                  <c:v>Random Forest</c:v>
                </c:pt>
                <c:pt idx="1">
                  <c:v>Xgboost</c:v>
                </c:pt>
                <c:pt idx="2">
                  <c:v>Catboost</c:v>
                </c:pt>
                <c:pt idx="3">
                  <c:v>LightGBM</c:v>
                </c:pt>
              </c:strCache>
            </c:strRef>
          </c:cat>
          <c:val>
            <c:numRef>
              <c:f>Sheet1!$H$14:$H$17</c:f>
              <c:numCache>
                <c:formatCode>General</c:formatCode>
                <c:ptCount val="4"/>
                <c:pt idx="0">
                  <c:v>0.63</c:v>
                </c:pt>
                <c:pt idx="1">
                  <c:v>0.54</c:v>
                </c:pt>
                <c:pt idx="2">
                  <c:v>0.65</c:v>
                </c:pt>
                <c:pt idx="3">
                  <c:v>0.83</c:v>
                </c:pt>
              </c:numCache>
            </c:numRef>
          </c:val>
          <c:extLst>
            <c:ext xmlns:c16="http://schemas.microsoft.com/office/drawing/2014/chart" uri="{C3380CC4-5D6E-409C-BE32-E72D297353CC}">
              <c16:uniqueId val="{00000006-B920-45A1-81DD-7C8A54C7721A}"/>
            </c:ext>
          </c:extLst>
        </c:ser>
        <c:ser>
          <c:idx val="7"/>
          <c:order val="7"/>
          <c:tx>
            <c:strRef>
              <c:f>Sheet1!$I$13</c:f>
              <c:strCache>
                <c:ptCount val="1"/>
                <c:pt idx="0">
                  <c:v>Recall (All features)+AYU</c:v>
                </c:pt>
              </c:strCache>
            </c:strRef>
          </c:tx>
          <c:spPr>
            <a:pattFill prst="pct80">
              <a:fgClr>
                <a:srgbClr val="C00000"/>
              </a:fgClr>
              <a:bgClr>
                <a:schemeClr val="bg1"/>
              </a:bgClr>
            </a:pattFill>
            <a:ln>
              <a:solidFill>
                <a:sysClr val="windowText" lastClr="000000"/>
              </a:solidFill>
            </a:ln>
            <a:effectLst/>
          </c:spPr>
          <c:invertIfNegative val="0"/>
          <c:cat>
            <c:strRef>
              <c:f>Sheet1!$A$14:$A$17</c:f>
              <c:strCache>
                <c:ptCount val="4"/>
                <c:pt idx="0">
                  <c:v>Random Forest</c:v>
                </c:pt>
                <c:pt idx="1">
                  <c:v>Xgboost</c:v>
                </c:pt>
                <c:pt idx="2">
                  <c:v>Catboost</c:v>
                </c:pt>
                <c:pt idx="3">
                  <c:v>LightGBM</c:v>
                </c:pt>
              </c:strCache>
            </c:strRef>
          </c:cat>
          <c:val>
            <c:numRef>
              <c:f>Sheet1!$I$14:$I$17</c:f>
              <c:numCache>
                <c:formatCode>General</c:formatCode>
                <c:ptCount val="4"/>
                <c:pt idx="0">
                  <c:v>0.62</c:v>
                </c:pt>
                <c:pt idx="1">
                  <c:v>0.73</c:v>
                </c:pt>
                <c:pt idx="2">
                  <c:v>0.68</c:v>
                </c:pt>
                <c:pt idx="3">
                  <c:v>0.56999999999999995</c:v>
                </c:pt>
              </c:numCache>
            </c:numRef>
          </c:val>
          <c:extLst>
            <c:ext xmlns:c16="http://schemas.microsoft.com/office/drawing/2014/chart" uri="{C3380CC4-5D6E-409C-BE32-E72D297353CC}">
              <c16:uniqueId val="{00000007-B920-45A1-81DD-7C8A54C7721A}"/>
            </c:ext>
          </c:extLst>
        </c:ser>
        <c:ser>
          <c:idx val="8"/>
          <c:order val="8"/>
          <c:tx>
            <c:strRef>
              <c:f>Sheet1!$J$13</c:f>
              <c:strCache>
                <c:ptCount val="1"/>
                <c:pt idx="0">
                  <c:v>F1 (All features)+AYU</c:v>
                </c:pt>
              </c:strCache>
            </c:strRef>
          </c:tx>
          <c:spPr>
            <a:pattFill prst="pct80">
              <a:fgClr>
                <a:schemeClr val="accent1">
                  <a:lumMod val="75000"/>
                </a:schemeClr>
              </a:fgClr>
              <a:bgClr>
                <a:schemeClr val="bg1"/>
              </a:bgClr>
            </a:pattFill>
            <a:ln>
              <a:solidFill>
                <a:sysClr val="windowText" lastClr="000000"/>
              </a:solidFill>
            </a:ln>
            <a:effectLst/>
          </c:spPr>
          <c:invertIfNegative val="0"/>
          <c:cat>
            <c:strRef>
              <c:f>Sheet1!$A$14:$A$17</c:f>
              <c:strCache>
                <c:ptCount val="4"/>
                <c:pt idx="0">
                  <c:v>Random Forest</c:v>
                </c:pt>
                <c:pt idx="1">
                  <c:v>Xgboost</c:v>
                </c:pt>
                <c:pt idx="2">
                  <c:v>Catboost</c:v>
                </c:pt>
                <c:pt idx="3">
                  <c:v>LightGBM</c:v>
                </c:pt>
              </c:strCache>
            </c:strRef>
          </c:cat>
          <c:val>
            <c:numRef>
              <c:f>Sheet1!$J$14:$J$17</c:f>
              <c:numCache>
                <c:formatCode>General</c:formatCode>
                <c:ptCount val="4"/>
                <c:pt idx="0">
                  <c:v>0.63</c:v>
                </c:pt>
                <c:pt idx="1">
                  <c:v>0.62</c:v>
                </c:pt>
                <c:pt idx="2">
                  <c:v>0.66</c:v>
                </c:pt>
                <c:pt idx="3">
                  <c:v>0.68</c:v>
                </c:pt>
              </c:numCache>
            </c:numRef>
          </c:val>
          <c:extLst>
            <c:ext xmlns:c16="http://schemas.microsoft.com/office/drawing/2014/chart" uri="{C3380CC4-5D6E-409C-BE32-E72D297353CC}">
              <c16:uniqueId val="{00000008-B920-45A1-81DD-7C8A54C7721A}"/>
            </c:ext>
          </c:extLst>
        </c:ser>
        <c:dLbls>
          <c:showLegendKey val="0"/>
          <c:showVal val="0"/>
          <c:showCatName val="0"/>
          <c:showSerName val="0"/>
          <c:showPercent val="0"/>
          <c:showBubbleSize val="0"/>
        </c:dLbls>
        <c:gapWidth val="75"/>
        <c:overlap val="-25"/>
        <c:axId val="2015597632"/>
        <c:axId val="2015598176"/>
      </c:barChart>
      <c:catAx>
        <c:axId val="2015597632"/>
        <c:scaling>
          <c:orientation val="minMax"/>
        </c:scaling>
        <c:delete val="0"/>
        <c:axPos val="b"/>
        <c:numFmt formatCode="General" sourceLinked="1"/>
        <c:majorTickMark val="none"/>
        <c:minorTickMark val="none"/>
        <c:tickLblPos val="nextTo"/>
        <c:spPr>
          <a:noFill/>
          <a:ln w="9525" cap="flat" cmpd="sng" algn="ctr">
            <a:solidFill>
              <a:srgbClr val="1D1D1A"/>
            </a:solidFill>
            <a:round/>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crossAx val="2015598176"/>
        <c:crosses val="autoZero"/>
        <c:auto val="1"/>
        <c:lblAlgn val="ctr"/>
        <c:lblOffset val="100"/>
        <c:noMultiLvlLbl val="0"/>
      </c:catAx>
      <c:valAx>
        <c:axId val="2015598176"/>
        <c:scaling>
          <c:orientation val="minMax"/>
        </c:scaling>
        <c:delete val="0"/>
        <c:axPos val="l"/>
        <c:majorGridlines>
          <c:spPr>
            <a:ln w="9525" cap="flat" cmpd="sng" algn="ctr">
              <a:solidFill>
                <a:sysClr val="windowText" lastClr="000000"/>
              </a:solidFill>
              <a:prstDash val="dash"/>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b="1">
                    <a:solidFill>
                      <a:sysClr val="windowText" lastClr="000000"/>
                    </a:solidFill>
                  </a:rPr>
                  <a:t>Performance</a:t>
                </a:r>
              </a:p>
            </c:rich>
          </c:tx>
          <c:layout>
            <c:manualLayout>
              <c:xMode val="edge"/>
              <c:yMode val="edge"/>
              <c:x val="2.5815362766217802E-2"/>
              <c:y val="0.32636858594640927"/>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crossAx val="2015597632"/>
        <c:crosses val="autoZero"/>
        <c:crossBetween val="between"/>
      </c:valAx>
      <c:spPr>
        <a:noFill/>
        <a:ln>
          <a:solidFill>
            <a:sysClr val="windowText" lastClr="000000"/>
          </a:solidFill>
        </a:ln>
        <a:effectLst/>
      </c:spPr>
    </c:plotArea>
    <c:legend>
      <c:legendPos val="b"/>
      <c:layout>
        <c:manualLayout>
          <c:xMode val="edge"/>
          <c:yMode val="edge"/>
          <c:x val="0.10709396140165985"/>
          <c:y val="0.82144343761006688"/>
          <c:w val="0.6947159239201891"/>
          <c:h val="0.16291628386982362"/>
        </c:manualLayout>
      </c:layout>
      <c:overlay val="0"/>
      <c:spPr>
        <a:noFill/>
        <a:ln>
          <a:solidFill>
            <a:srgbClr val="EBEBEB">
              <a:lumMod val="90000"/>
            </a:srgbClr>
          </a:solidFill>
        </a:ln>
        <a:effectLst/>
      </c:spPr>
      <c:txPr>
        <a:bodyPr rot="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'[Chart in Microsoft PowerPoint]Sheet1'!$B$24</c:f>
              <c:strCache>
                <c:ptCount val="1"/>
                <c:pt idx="0">
                  <c:v>Precision(5m)</c:v>
                </c:pt>
              </c:strCache>
            </c:strRef>
          </c:tx>
          <c:spPr>
            <a:solidFill>
              <a:schemeClr val="accent4">
                <a:lumMod val="40000"/>
                <a:lumOff val="60000"/>
              </a:schemeClr>
            </a:solidFill>
            <a:ln>
              <a:solidFill>
                <a:schemeClr val="tx1"/>
              </a:solidFill>
            </a:ln>
            <a:effectLst/>
          </c:spPr>
          <c:invertIfNegative val="0"/>
          <c:cat>
            <c:strRef>
              <c:f>'[Chart in Microsoft PowerPoint]Sheet1'!$A$25:$A$26</c:f>
              <c:strCache>
                <c:ptCount val="2"/>
                <c:pt idx="0">
                  <c:v>MaxFailPro</c:v>
                </c:pt>
                <c:pt idx="1">
                  <c:v>ALOR</c:v>
                </c:pt>
              </c:strCache>
            </c:strRef>
          </c:cat>
          <c:val>
            <c:numRef>
              <c:f>'[Chart in Microsoft PowerPoint]Sheet1'!$B$25:$B$26</c:f>
              <c:numCache>
                <c:formatCode>General</c:formatCode>
                <c:ptCount val="2"/>
                <c:pt idx="0">
                  <c:v>0.32</c:v>
                </c:pt>
                <c:pt idx="1">
                  <c:v>0.34</c:v>
                </c:pt>
              </c:numCache>
            </c:numRef>
          </c:val>
          <c:extLst>
            <c:ext xmlns:c16="http://schemas.microsoft.com/office/drawing/2014/chart" uri="{C3380CC4-5D6E-409C-BE32-E72D297353CC}">
              <c16:uniqueId val="{00000000-3168-40D4-B266-46E17A9EC613}"/>
            </c:ext>
          </c:extLst>
        </c:ser>
        <c:ser>
          <c:idx val="1"/>
          <c:order val="1"/>
          <c:tx>
            <c:strRef>
              <c:f>'[Chart in Microsoft PowerPoint]Sheet1'!$C$24</c:f>
              <c:strCache>
                <c:ptCount val="1"/>
                <c:pt idx="0">
                  <c:v>Recall(5m)</c:v>
                </c:pt>
              </c:strCache>
            </c:strRef>
          </c:tx>
          <c:spPr>
            <a:solidFill>
              <a:srgbClr val="C00000"/>
            </a:solidFill>
            <a:ln>
              <a:solidFill>
                <a:schemeClr val="tx1"/>
              </a:solidFill>
            </a:ln>
            <a:effectLst/>
          </c:spPr>
          <c:invertIfNegative val="0"/>
          <c:cat>
            <c:strRef>
              <c:f>'[Chart in Microsoft PowerPoint]Sheet1'!$A$25:$A$26</c:f>
              <c:strCache>
                <c:ptCount val="2"/>
                <c:pt idx="0">
                  <c:v>MaxFailPro</c:v>
                </c:pt>
                <c:pt idx="1">
                  <c:v>ALOR</c:v>
                </c:pt>
              </c:strCache>
            </c:strRef>
          </c:cat>
          <c:val>
            <c:numRef>
              <c:f>'[Chart in Microsoft PowerPoint]Sheet1'!$C$25:$C$26</c:f>
              <c:numCache>
                <c:formatCode>General</c:formatCode>
                <c:ptCount val="2"/>
                <c:pt idx="0">
                  <c:v>0.65</c:v>
                </c:pt>
                <c:pt idx="1">
                  <c:v>0.66</c:v>
                </c:pt>
              </c:numCache>
            </c:numRef>
          </c:val>
          <c:extLst>
            <c:ext xmlns:c16="http://schemas.microsoft.com/office/drawing/2014/chart" uri="{C3380CC4-5D6E-409C-BE32-E72D297353CC}">
              <c16:uniqueId val="{00000001-3168-40D4-B266-46E17A9EC613}"/>
            </c:ext>
          </c:extLst>
        </c:ser>
        <c:ser>
          <c:idx val="2"/>
          <c:order val="2"/>
          <c:tx>
            <c:strRef>
              <c:f>'[Chart in Microsoft PowerPoint]Sheet1'!$D$24</c:f>
              <c:strCache>
                <c:ptCount val="1"/>
                <c:pt idx="0">
                  <c:v>F1(5m)</c:v>
                </c:pt>
              </c:strCache>
            </c:strRef>
          </c:tx>
          <c:spPr>
            <a:solidFill>
              <a:schemeClr val="accent1">
                <a:lumMod val="75000"/>
              </a:schemeClr>
            </a:solidFill>
            <a:ln>
              <a:solidFill>
                <a:schemeClr val="tx1"/>
              </a:solidFill>
            </a:ln>
            <a:effectLst/>
          </c:spPr>
          <c:invertIfNegative val="0"/>
          <c:cat>
            <c:strRef>
              <c:f>'[Chart in Microsoft PowerPoint]Sheet1'!$A$25:$A$26</c:f>
              <c:strCache>
                <c:ptCount val="2"/>
                <c:pt idx="0">
                  <c:v>MaxFailPro</c:v>
                </c:pt>
                <c:pt idx="1">
                  <c:v>ALOR</c:v>
                </c:pt>
              </c:strCache>
            </c:strRef>
          </c:cat>
          <c:val>
            <c:numRef>
              <c:f>'[Chart in Microsoft PowerPoint]Sheet1'!$D$25:$D$26</c:f>
              <c:numCache>
                <c:formatCode>General</c:formatCode>
                <c:ptCount val="2"/>
                <c:pt idx="0">
                  <c:v>0.43</c:v>
                </c:pt>
                <c:pt idx="1">
                  <c:v>0.45</c:v>
                </c:pt>
              </c:numCache>
            </c:numRef>
          </c:val>
          <c:extLst>
            <c:ext xmlns:c16="http://schemas.microsoft.com/office/drawing/2014/chart" uri="{C3380CC4-5D6E-409C-BE32-E72D297353CC}">
              <c16:uniqueId val="{00000002-3168-40D4-B266-46E17A9EC613}"/>
            </c:ext>
          </c:extLst>
        </c:ser>
        <c:ser>
          <c:idx val="3"/>
          <c:order val="3"/>
          <c:tx>
            <c:strRef>
              <c:f>'[Chart in Microsoft PowerPoint]Sheet1'!$E$24</c:f>
              <c:strCache>
                <c:ptCount val="1"/>
                <c:pt idx="0">
                  <c:v>VIRR(5m)</c:v>
                </c:pt>
              </c:strCache>
            </c:strRef>
          </c:tx>
          <c:spPr>
            <a:solidFill>
              <a:srgbClr val="008000"/>
            </a:solidFill>
            <a:ln>
              <a:solidFill>
                <a:schemeClr val="tx1"/>
              </a:solidFill>
            </a:ln>
            <a:effectLst/>
          </c:spPr>
          <c:invertIfNegative val="0"/>
          <c:cat>
            <c:strRef>
              <c:f>'[Chart in Microsoft PowerPoint]Sheet1'!$A$25:$A$26</c:f>
              <c:strCache>
                <c:ptCount val="2"/>
                <c:pt idx="0">
                  <c:v>MaxFailPro</c:v>
                </c:pt>
                <c:pt idx="1">
                  <c:v>ALOR</c:v>
                </c:pt>
              </c:strCache>
            </c:strRef>
          </c:cat>
          <c:val>
            <c:numRef>
              <c:f>'[Chart in Microsoft PowerPoint]Sheet1'!$E$25:$E$26</c:f>
              <c:numCache>
                <c:formatCode>General</c:formatCode>
                <c:ptCount val="2"/>
                <c:pt idx="0">
                  <c:v>0.37</c:v>
                </c:pt>
                <c:pt idx="1">
                  <c:v>0.38</c:v>
                </c:pt>
              </c:numCache>
            </c:numRef>
          </c:val>
          <c:extLst>
            <c:ext xmlns:c16="http://schemas.microsoft.com/office/drawing/2014/chart" uri="{C3380CC4-5D6E-409C-BE32-E72D297353CC}">
              <c16:uniqueId val="{00000003-3168-40D4-B266-46E17A9EC613}"/>
            </c:ext>
          </c:extLst>
        </c:ser>
        <c:ser>
          <c:idx val="4"/>
          <c:order val="4"/>
          <c:tx>
            <c:strRef>
              <c:f>'[Chart in Microsoft PowerPoint]Sheet1'!$F$24</c:f>
              <c:strCache>
                <c:ptCount val="1"/>
                <c:pt idx="0">
                  <c:v>Precision(1h)</c:v>
                </c:pt>
              </c:strCache>
            </c:strRef>
          </c:tx>
          <c:spPr>
            <a:pattFill prst="wdUpDiag">
              <a:fgClr>
                <a:schemeClr val="accent4">
                  <a:lumMod val="40000"/>
                  <a:lumOff val="60000"/>
                </a:schemeClr>
              </a:fgClr>
              <a:bgClr>
                <a:schemeClr val="bg1"/>
              </a:bgClr>
            </a:pattFill>
            <a:ln>
              <a:solidFill>
                <a:schemeClr val="tx1"/>
              </a:solidFill>
            </a:ln>
            <a:effectLst/>
          </c:spPr>
          <c:invertIfNegative val="0"/>
          <c:cat>
            <c:strRef>
              <c:f>'[Chart in Microsoft PowerPoint]Sheet1'!$A$25:$A$26</c:f>
              <c:strCache>
                <c:ptCount val="2"/>
                <c:pt idx="0">
                  <c:v>MaxFailPro</c:v>
                </c:pt>
                <c:pt idx="1">
                  <c:v>ALOR</c:v>
                </c:pt>
              </c:strCache>
            </c:strRef>
          </c:cat>
          <c:val>
            <c:numRef>
              <c:f>'[Chart in Microsoft PowerPoint]Sheet1'!$F$25:$F$26</c:f>
              <c:numCache>
                <c:formatCode>General</c:formatCode>
                <c:ptCount val="2"/>
                <c:pt idx="0">
                  <c:v>0.26</c:v>
                </c:pt>
                <c:pt idx="1">
                  <c:v>0.25</c:v>
                </c:pt>
              </c:numCache>
            </c:numRef>
          </c:val>
          <c:extLst>
            <c:ext xmlns:c16="http://schemas.microsoft.com/office/drawing/2014/chart" uri="{C3380CC4-5D6E-409C-BE32-E72D297353CC}">
              <c16:uniqueId val="{00000004-3168-40D4-B266-46E17A9EC613}"/>
            </c:ext>
          </c:extLst>
        </c:ser>
        <c:ser>
          <c:idx val="5"/>
          <c:order val="5"/>
          <c:tx>
            <c:strRef>
              <c:f>'[Chart in Microsoft PowerPoint]Sheet1'!$G$24</c:f>
              <c:strCache>
                <c:ptCount val="1"/>
                <c:pt idx="0">
                  <c:v>Recall(1h)</c:v>
                </c:pt>
              </c:strCache>
            </c:strRef>
          </c:tx>
          <c:spPr>
            <a:pattFill prst="wdUpDiag">
              <a:fgClr>
                <a:srgbClr val="C00000"/>
              </a:fgClr>
              <a:bgClr>
                <a:schemeClr val="bg1"/>
              </a:bgClr>
            </a:pattFill>
            <a:ln>
              <a:solidFill>
                <a:schemeClr val="tx1"/>
              </a:solidFill>
            </a:ln>
            <a:effectLst/>
          </c:spPr>
          <c:invertIfNegative val="0"/>
          <c:cat>
            <c:strRef>
              <c:f>'[Chart in Microsoft PowerPoint]Sheet1'!$A$25:$A$26</c:f>
              <c:strCache>
                <c:ptCount val="2"/>
                <c:pt idx="0">
                  <c:v>MaxFailPro</c:v>
                </c:pt>
                <c:pt idx="1">
                  <c:v>ALOR</c:v>
                </c:pt>
              </c:strCache>
            </c:strRef>
          </c:cat>
          <c:val>
            <c:numRef>
              <c:f>'[Chart in Microsoft PowerPoint]Sheet1'!$G$25:$G$26</c:f>
              <c:numCache>
                <c:formatCode>General</c:formatCode>
                <c:ptCount val="2"/>
                <c:pt idx="0">
                  <c:v>0.54</c:v>
                </c:pt>
                <c:pt idx="1">
                  <c:v>0.54</c:v>
                </c:pt>
              </c:numCache>
            </c:numRef>
          </c:val>
          <c:extLst>
            <c:ext xmlns:c16="http://schemas.microsoft.com/office/drawing/2014/chart" uri="{C3380CC4-5D6E-409C-BE32-E72D297353CC}">
              <c16:uniqueId val="{00000005-3168-40D4-B266-46E17A9EC613}"/>
            </c:ext>
          </c:extLst>
        </c:ser>
        <c:ser>
          <c:idx val="6"/>
          <c:order val="6"/>
          <c:tx>
            <c:strRef>
              <c:f>'[Chart in Microsoft PowerPoint]Sheet1'!$H$24</c:f>
              <c:strCache>
                <c:ptCount val="1"/>
                <c:pt idx="0">
                  <c:v>F1(1h)</c:v>
                </c:pt>
              </c:strCache>
            </c:strRef>
          </c:tx>
          <c:spPr>
            <a:pattFill prst="wdUpDiag">
              <a:fgClr>
                <a:schemeClr val="accent1">
                  <a:lumMod val="75000"/>
                </a:schemeClr>
              </a:fgClr>
              <a:bgClr>
                <a:schemeClr val="bg1"/>
              </a:bgClr>
            </a:pattFill>
            <a:ln>
              <a:solidFill>
                <a:schemeClr val="tx1"/>
              </a:solidFill>
            </a:ln>
            <a:effectLst/>
          </c:spPr>
          <c:invertIfNegative val="0"/>
          <c:cat>
            <c:strRef>
              <c:f>'[Chart in Microsoft PowerPoint]Sheet1'!$A$25:$A$26</c:f>
              <c:strCache>
                <c:ptCount val="2"/>
                <c:pt idx="0">
                  <c:v>MaxFailPro</c:v>
                </c:pt>
                <c:pt idx="1">
                  <c:v>ALOR</c:v>
                </c:pt>
              </c:strCache>
            </c:strRef>
          </c:cat>
          <c:val>
            <c:numRef>
              <c:f>'[Chart in Microsoft PowerPoint]Sheet1'!$H$25:$H$26</c:f>
              <c:numCache>
                <c:formatCode>General</c:formatCode>
                <c:ptCount val="2"/>
                <c:pt idx="0">
                  <c:v>0.35</c:v>
                </c:pt>
                <c:pt idx="1">
                  <c:v>0.34</c:v>
                </c:pt>
              </c:numCache>
            </c:numRef>
          </c:val>
          <c:extLst>
            <c:ext xmlns:c16="http://schemas.microsoft.com/office/drawing/2014/chart" uri="{C3380CC4-5D6E-409C-BE32-E72D297353CC}">
              <c16:uniqueId val="{00000006-3168-40D4-B266-46E17A9EC613}"/>
            </c:ext>
          </c:extLst>
        </c:ser>
        <c:ser>
          <c:idx val="7"/>
          <c:order val="7"/>
          <c:tx>
            <c:strRef>
              <c:f>'[Chart in Microsoft PowerPoint]Sheet1'!$I$24</c:f>
              <c:strCache>
                <c:ptCount val="1"/>
                <c:pt idx="0">
                  <c:v>VIRR(1h)</c:v>
                </c:pt>
              </c:strCache>
            </c:strRef>
          </c:tx>
          <c:spPr>
            <a:pattFill prst="wdUpDiag">
              <a:fgClr>
                <a:srgbClr val="008000"/>
              </a:fgClr>
              <a:bgClr>
                <a:schemeClr val="bg1"/>
              </a:bgClr>
            </a:pattFill>
            <a:ln>
              <a:solidFill>
                <a:schemeClr val="tx1"/>
              </a:solidFill>
            </a:ln>
            <a:effectLst/>
          </c:spPr>
          <c:invertIfNegative val="0"/>
          <c:cat>
            <c:strRef>
              <c:f>'[Chart in Microsoft PowerPoint]Sheet1'!$A$25:$A$26</c:f>
              <c:strCache>
                <c:ptCount val="2"/>
                <c:pt idx="0">
                  <c:v>MaxFailPro</c:v>
                </c:pt>
                <c:pt idx="1">
                  <c:v>ALOR</c:v>
                </c:pt>
              </c:strCache>
            </c:strRef>
          </c:cat>
          <c:val>
            <c:numRef>
              <c:f>'[Chart in Microsoft PowerPoint]Sheet1'!$I$25:$I$26</c:f>
              <c:numCache>
                <c:formatCode>General</c:formatCode>
                <c:ptCount val="2"/>
                <c:pt idx="0">
                  <c:v>0.3</c:v>
                </c:pt>
                <c:pt idx="1">
                  <c:v>0.3</c:v>
                </c:pt>
              </c:numCache>
            </c:numRef>
          </c:val>
          <c:extLst>
            <c:ext xmlns:c16="http://schemas.microsoft.com/office/drawing/2014/chart" uri="{C3380CC4-5D6E-409C-BE32-E72D297353CC}">
              <c16:uniqueId val="{00000007-3168-40D4-B266-46E17A9EC613}"/>
            </c:ext>
          </c:extLst>
        </c:ser>
        <c:dLbls>
          <c:showLegendKey val="0"/>
          <c:showVal val="0"/>
          <c:showCatName val="0"/>
          <c:showSerName val="0"/>
          <c:showPercent val="0"/>
          <c:showBubbleSize val="0"/>
        </c:dLbls>
        <c:gapWidth val="150"/>
        <c:axId val="2035881520"/>
        <c:axId val="2035882064"/>
      </c:barChart>
      <c:catAx>
        <c:axId val="2035881520"/>
        <c:scaling>
          <c:orientation val="minMax"/>
        </c:scaling>
        <c:delete val="0"/>
        <c:axPos val="b"/>
        <c:majorGridlines>
          <c:spPr>
            <a:ln w="9525" cap="flat" cmpd="sng" algn="ctr">
              <a:solidFill>
                <a:sysClr val="windowText" lastClr="000000"/>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2035882064"/>
        <c:crosses val="autoZero"/>
        <c:auto val="1"/>
        <c:lblAlgn val="ctr"/>
        <c:lblOffset val="100"/>
        <c:noMultiLvlLbl val="0"/>
      </c:catAx>
      <c:valAx>
        <c:axId val="2035882064"/>
        <c:scaling>
          <c:orientation val="minMax"/>
        </c:scaling>
        <c:delete val="0"/>
        <c:axPos val="l"/>
        <c:majorGridlines>
          <c:spPr>
            <a:ln w="9525" cap="flat" cmpd="sng" algn="ctr">
              <a:solidFill>
                <a:sysClr val="windowText" lastClr="000000"/>
              </a:solidFill>
              <a:prstDash val="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a:solidFill>
                      <a:sysClr val="windowText" lastClr="000000"/>
                    </a:solidFill>
                  </a:rPr>
                  <a:t>Performance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crossAx val="2035881520"/>
        <c:crosses val="autoZero"/>
        <c:crossBetween val="between"/>
      </c:valAx>
      <c:spPr>
        <a:noFill/>
        <a:ln w="19050">
          <a:solidFill>
            <a:sysClr val="windowText" lastClr="000000"/>
          </a:solid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Sheet1!$B$24</c:f>
              <c:strCache>
                <c:ptCount val="1"/>
                <c:pt idx="0">
                  <c:v>Precision</c:v>
                </c:pt>
              </c:strCache>
            </c:strRef>
          </c:tx>
          <c:spPr>
            <a:solidFill>
              <a:schemeClr val="accent4">
                <a:lumMod val="40000"/>
                <a:lumOff val="60000"/>
              </a:schemeClr>
            </a:solidFill>
            <a:ln>
              <a:solidFill>
                <a:schemeClr val="tx1"/>
              </a:solidFill>
            </a:ln>
            <a:effectLst/>
          </c:spPr>
          <c:invertIfNegative val="0"/>
          <c:cat>
            <c:strRef>
              <c:f>Sheet1!$A$25:$A$27</c:f>
              <c:strCache>
                <c:ptCount val="3"/>
                <c:pt idx="0">
                  <c:v>Intel Purley</c:v>
                </c:pt>
                <c:pt idx="1">
                  <c:v>Intel Whitley</c:v>
                </c:pt>
                <c:pt idx="2">
                  <c:v>K920</c:v>
                </c:pt>
              </c:strCache>
            </c:strRef>
          </c:cat>
          <c:val>
            <c:numRef>
              <c:f>Sheet1!$B$25:$B$27</c:f>
              <c:numCache>
                <c:formatCode>General</c:formatCode>
                <c:ptCount val="3"/>
                <c:pt idx="0">
                  <c:v>0.54</c:v>
                </c:pt>
                <c:pt idx="1">
                  <c:v>0.46</c:v>
                </c:pt>
                <c:pt idx="2">
                  <c:v>0.51</c:v>
                </c:pt>
              </c:numCache>
            </c:numRef>
          </c:val>
          <c:extLst>
            <c:ext xmlns:c16="http://schemas.microsoft.com/office/drawing/2014/chart" uri="{C3380CC4-5D6E-409C-BE32-E72D297353CC}">
              <c16:uniqueId val="{00000000-BD36-4F10-B8BC-A8DEF925721B}"/>
            </c:ext>
          </c:extLst>
        </c:ser>
        <c:ser>
          <c:idx val="1"/>
          <c:order val="1"/>
          <c:tx>
            <c:strRef>
              <c:f>Sheet1!$C$24</c:f>
              <c:strCache>
                <c:ptCount val="1"/>
                <c:pt idx="0">
                  <c:v>Recall</c:v>
                </c:pt>
              </c:strCache>
            </c:strRef>
          </c:tx>
          <c:spPr>
            <a:solidFill>
              <a:srgbClr val="C00000"/>
            </a:solidFill>
            <a:ln>
              <a:solidFill>
                <a:schemeClr val="tx1"/>
              </a:solidFill>
            </a:ln>
            <a:effectLst/>
          </c:spPr>
          <c:invertIfNegative val="0"/>
          <c:cat>
            <c:strRef>
              <c:f>Sheet1!$A$25:$A$27</c:f>
              <c:strCache>
                <c:ptCount val="3"/>
                <c:pt idx="0">
                  <c:v>Intel Purley</c:v>
                </c:pt>
                <c:pt idx="1">
                  <c:v>Intel Whitley</c:v>
                </c:pt>
                <c:pt idx="2">
                  <c:v>K920</c:v>
                </c:pt>
              </c:strCache>
            </c:strRef>
          </c:cat>
          <c:val>
            <c:numRef>
              <c:f>Sheet1!$C$25:$C$27</c:f>
              <c:numCache>
                <c:formatCode>General</c:formatCode>
                <c:ptCount val="3"/>
                <c:pt idx="0">
                  <c:v>0.8</c:v>
                </c:pt>
                <c:pt idx="1">
                  <c:v>0.54</c:v>
                </c:pt>
                <c:pt idx="2">
                  <c:v>0.56999999999999995</c:v>
                </c:pt>
              </c:numCache>
            </c:numRef>
          </c:val>
          <c:extLst>
            <c:ext xmlns:c16="http://schemas.microsoft.com/office/drawing/2014/chart" uri="{C3380CC4-5D6E-409C-BE32-E72D297353CC}">
              <c16:uniqueId val="{00000001-BD36-4F10-B8BC-A8DEF925721B}"/>
            </c:ext>
          </c:extLst>
        </c:ser>
        <c:ser>
          <c:idx val="2"/>
          <c:order val="2"/>
          <c:tx>
            <c:strRef>
              <c:f>Sheet1!$D$24</c:f>
              <c:strCache>
                <c:ptCount val="1"/>
                <c:pt idx="0">
                  <c:v>F1</c:v>
                </c:pt>
              </c:strCache>
            </c:strRef>
          </c:tx>
          <c:spPr>
            <a:solidFill>
              <a:schemeClr val="accent1">
                <a:lumMod val="75000"/>
              </a:schemeClr>
            </a:solidFill>
            <a:ln>
              <a:solidFill>
                <a:schemeClr val="tx1"/>
              </a:solidFill>
            </a:ln>
            <a:effectLst/>
          </c:spPr>
          <c:invertIfNegative val="0"/>
          <c:cat>
            <c:strRef>
              <c:f>Sheet1!$A$25:$A$27</c:f>
              <c:strCache>
                <c:ptCount val="3"/>
                <c:pt idx="0">
                  <c:v>Intel Purley</c:v>
                </c:pt>
                <c:pt idx="1">
                  <c:v>Intel Whitley</c:v>
                </c:pt>
                <c:pt idx="2">
                  <c:v>K920</c:v>
                </c:pt>
              </c:strCache>
            </c:strRef>
          </c:cat>
          <c:val>
            <c:numRef>
              <c:f>Sheet1!$D$25:$D$27</c:f>
              <c:numCache>
                <c:formatCode>General</c:formatCode>
                <c:ptCount val="3"/>
                <c:pt idx="0">
                  <c:v>0.64</c:v>
                </c:pt>
                <c:pt idx="1">
                  <c:v>0.49</c:v>
                </c:pt>
                <c:pt idx="2">
                  <c:v>0.54</c:v>
                </c:pt>
              </c:numCache>
            </c:numRef>
          </c:val>
          <c:extLst>
            <c:ext xmlns:c16="http://schemas.microsoft.com/office/drawing/2014/chart" uri="{C3380CC4-5D6E-409C-BE32-E72D297353CC}">
              <c16:uniqueId val="{00000002-BD36-4F10-B8BC-A8DEF925721B}"/>
            </c:ext>
          </c:extLst>
        </c:ser>
        <c:ser>
          <c:idx val="3"/>
          <c:order val="3"/>
          <c:tx>
            <c:strRef>
              <c:f>Sheet1!$E$24</c:f>
              <c:strCache>
                <c:ptCount val="1"/>
                <c:pt idx="0">
                  <c:v>VIRR</c:v>
                </c:pt>
              </c:strCache>
            </c:strRef>
          </c:tx>
          <c:spPr>
            <a:solidFill>
              <a:srgbClr val="008000"/>
            </a:solidFill>
            <a:ln>
              <a:solidFill>
                <a:schemeClr val="tx1"/>
              </a:solidFill>
            </a:ln>
            <a:effectLst/>
          </c:spPr>
          <c:invertIfNegative val="0"/>
          <c:cat>
            <c:strRef>
              <c:f>Sheet1!$A$25:$A$27</c:f>
              <c:strCache>
                <c:ptCount val="3"/>
                <c:pt idx="0">
                  <c:v>Intel Purley</c:v>
                </c:pt>
                <c:pt idx="1">
                  <c:v>Intel Whitley</c:v>
                </c:pt>
                <c:pt idx="2">
                  <c:v>K920</c:v>
                </c:pt>
              </c:strCache>
            </c:strRef>
          </c:cat>
          <c:val>
            <c:numRef>
              <c:f>Sheet1!$E$25:$E$27</c:f>
              <c:numCache>
                <c:formatCode>General</c:formatCode>
                <c:ptCount val="3"/>
                <c:pt idx="0">
                  <c:v>0.65</c:v>
                </c:pt>
                <c:pt idx="1">
                  <c:v>0.45</c:v>
                </c:pt>
                <c:pt idx="2">
                  <c:v>0.46</c:v>
                </c:pt>
              </c:numCache>
            </c:numRef>
          </c:val>
          <c:extLst>
            <c:ext xmlns:c16="http://schemas.microsoft.com/office/drawing/2014/chart" uri="{C3380CC4-5D6E-409C-BE32-E72D297353CC}">
              <c16:uniqueId val="{00000003-BD36-4F10-B8BC-A8DEF925721B}"/>
            </c:ext>
          </c:extLst>
        </c:ser>
        <c:dLbls>
          <c:showLegendKey val="0"/>
          <c:showVal val="0"/>
          <c:showCatName val="0"/>
          <c:showSerName val="0"/>
          <c:showPercent val="0"/>
          <c:showBubbleSize val="0"/>
        </c:dLbls>
        <c:gapWidth val="150"/>
        <c:axId val="2035881520"/>
        <c:axId val="2035882064"/>
      </c:barChart>
      <c:catAx>
        <c:axId val="2035881520"/>
        <c:scaling>
          <c:orientation val="minMax"/>
        </c:scaling>
        <c:delete val="0"/>
        <c:axPos val="b"/>
        <c:majorGridlines>
          <c:spPr>
            <a:ln w="9525" cap="flat" cmpd="sng" algn="ctr">
              <a:solidFill>
                <a:sysClr val="windowText" lastClr="000000"/>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2035882064"/>
        <c:crosses val="autoZero"/>
        <c:auto val="1"/>
        <c:lblAlgn val="ctr"/>
        <c:lblOffset val="100"/>
        <c:noMultiLvlLbl val="0"/>
      </c:catAx>
      <c:valAx>
        <c:axId val="2035882064"/>
        <c:scaling>
          <c:orientation val="minMax"/>
        </c:scaling>
        <c:delete val="0"/>
        <c:axPos val="l"/>
        <c:majorGridlines>
          <c:spPr>
            <a:ln w="9525" cap="flat" cmpd="sng" algn="ctr">
              <a:solidFill>
                <a:sysClr val="windowText" lastClr="000000"/>
              </a:solidFill>
              <a:prstDash val="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a:solidFill>
                      <a:sysClr val="windowText" lastClr="000000"/>
                    </a:solidFill>
                  </a:rPr>
                  <a:t>Performance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crossAx val="2035881520"/>
        <c:crosses val="autoZero"/>
        <c:crossBetween val="between"/>
      </c:valAx>
      <c:spPr>
        <a:noFill/>
        <a:ln w="19050">
          <a:solidFill>
            <a:sysClr val="windowText" lastClr="000000"/>
          </a:solid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2" y="0"/>
            <a:ext cx="3077739" cy="451882"/>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4023094" y="0"/>
            <a:ext cx="3077739" cy="451882"/>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956AC1B-3849-468B-B3D6-71D2EAC0CF70}" type="datetimeFigureOut">
              <a:rPr lang="zh-CN" altLang="en-US"/>
              <a:pPr>
                <a:defRPr/>
              </a:pPr>
              <a:t>2024/9/18</a:t>
            </a:fld>
            <a:endParaRPr lang="en-US" altLang="zh-CN" dirty="0"/>
          </a:p>
        </p:txBody>
      </p:sp>
      <p:sp>
        <p:nvSpPr>
          <p:cNvPr id="227332" name="Rectangle 4"/>
          <p:cNvSpPr>
            <a:spLocks noGrp="1" noChangeArrowheads="1"/>
          </p:cNvSpPr>
          <p:nvPr>
            <p:ph type="ftr" sz="quarter" idx="2"/>
          </p:nvPr>
        </p:nvSpPr>
        <p:spPr bwMode="auto">
          <a:xfrm>
            <a:off x="2" y="8584188"/>
            <a:ext cx="3077739" cy="451882"/>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p>
        </p:txBody>
      </p:sp>
      <p:sp>
        <p:nvSpPr>
          <p:cNvPr id="227333" name="Rectangle 5"/>
          <p:cNvSpPr>
            <a:spLocks noGrp="1" noChangeArrowheads="1"/>
          </p:cNvSpPr>
          <p:nvPr>
            <p:ph type="sldNum" sz="quarter" idx="3"/>
          </p:nvPr>
        </p:nvSpPr>
        <p:spPr bwMode="auto">
          <a:xfrm>
            <a:off x="4023094" y="8584188"/>
            <a:ext cx="3077739" cy="451882"/>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30A5575-028F-456A-AFEC-97C97239BC48}" type="slidenum">
              <a:rPr lang="zh-CN" altLang="en-US"/>
              <a:pPr>
                <a:defRPr/>
              </a:pPr>
              <a:t>‹#›</a:t>
            </a:fld>
            <a:endParaRPr lang="en-US" altLang="zh-CN" dirty="0"/>
          </a:p>
        </p:txBody>
      </p:sp>
    </p:spTree>
    <p:extLst>
      <p:ext uri="{BB962C8B-B14F-4D97-AF65-F5344CB8AC3E}">
        <p14:creationId xmlns:p14="http://schemas.microsoft.com/office/powerpoint/2010/main" val="149644254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2" y="0"/>
            <a:ext cx="3077739" cy="45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29699" name="Rectangle 3"/>
          <p:cNvSpPr>
            <a:spLocks noGrp="1" noChangeArrowheads="1"/>
          </p:cNvSpPr>
          <p:nvPr>
            <p:ph type="dt" idx="1"/>
          </p:nvPr>
        </p:nvSpPr>
        <p:spPr bwMode="auto">
          <a:xfrm>
            <a:off x="4023094" y="0"/>
            <a:ext cx="3077739" cy="45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CF01BC75-03AA-4997-A092-C90D85226FF4}" type="datetimeFigureOut">
              <a:rPr lang="zh-CN" altLang="en-US"/>
              <a:pPr/>
              <a:t>2024/9/18</a:t>
            </a:fld>
            <a:endParaRPr lang="en-US" altLang="zh-CN" dirty="0"/>
          </a:p>
        </p:txBody>
      </p:sp>
      <p:sp>
        <p:nvSpPr>
          <p:cNvPr id="29700" name="Rectangle 4"/>
          <p:cNvSpPr>
            <a:spLocks noGrp="1" noRot="1" noChangeAspect="1" noChangeArrowheads="1" noTextEdit="1"/>
          </p:cNvSpPr>
          <p:nvPr>
            <p:ph type="sldImg" idx="2"/>
          </p:nvPr>
        </p:nvSpPr>
        <p:spPr bwMode="auto">
          <a:xfrm>
            <a:off x="538163" y="677863"/>
            <a:ext cx="6026150" cy="3389312"/>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710248" y="4292878"/>
            <a:ext cx="5681980" cy="406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Slide Number Placeholder 3"/>
          <p:cNvSpPr>
            <a:spLocks noGrp="1"/>
          </p:cNvSpPr>
          <p:nvPr>
            <p:ph type="sldNum" sz="quarter" idx="5"/>
          </p:nvPr>
        </p:nvSpPr>
        <p:spPr>
          <a:xfrm>
            <a:off x="4022304" y="8584230"/>
            <a:ext cx="3078513" cy="453408"/>
          </a:xfrm>
          <a:prstGeom prst="rect">
            <a:avLst/>
          </a:prstGeom>
        </p:spPr>
        <p:txBody>
          <a:bodyPr vert="horz" lIns="91440" tIns="45720" rIns="91440" bIns="45720" rtlCol="0" anchor="b"/>
          <a:lstStyle>
            <a:lvl1pPr algn="r">
              <a:defRPr sz="1200"/>
            </a:lvl1pPr>
          </a:lstStyle>
          <a:p>
            <a:fld id="{6A85BA56-4090-4A74-BCDC-350CFB300C8F}" type="slidenum">
              <a:rPr lang="en-US" smtClean="0"/>
              <a:t>‹#›</a:t>
            </a:fld>
            <a:endParaRPr lang="en-US"/>
          </a:p>
        </p:txBody>
      </p:sp>
      <p:sp>
        <p:nvSpPr>
          <p:cNvPr id="5" name="Footer Placeholder 4"/>
          <p:cNvSpPr>
            <a:spLocks noGrp="1"/>
          </p:cNvSpPr>
          <p:nvPr>
            <p:ph type="ftr" sz="quarter" idx="4"/>
          </p:nvPr>
        </p:nvSpPr>
        <p:spPr>
          <a:xfrm>
            <a:off x="0" y="8584230"/>
            <a:ext cx="3078513" cy="453408"/>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711235650"/>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0</a:t>
            </a:fld>
            <a:endParaRPr lang="en-US"/>
          </a:p>
        </p:txBody>
      </p:sp>
    </p:spTree>
    <p:extLst>
      <p:ext uri="{BB962C8B-B14F-4D97-AF65-F5344CB8AC3E}">
        <p14:creationId xmlns:p14="http://schemas.microsoft.com/office/powerpoint/2010/main" val="1770851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how traditional machine learning metrics relates to VIRR. When memory is predicted to be abnormal, corresponding measures are triggered, such as live migration and page </a:t>
            </a:r>
            <a:r>
              <a:rPr lang="en-US" dirty="0" err="1"/>
              <a:t>offlining</a:t>
            </a:r>
            <a:r>
              <a:rPr lang="en-US" dirty="0"/>
              <a:t>, to prevent VM interruptions due to memory failures. If these failures go unpredicted, they will lead to VM interruptions. Additionally, in cases of prediction errors, such as false positives, incorrect VM migrations may occur, which can also result in VM interruptions. This metric allows us to translate machine learning metrics like precision and recall into production metrics, specifically VM Interruption Reduction Rate (VIRR).</a:t>
            </a:r>
          </a:p>
        </p:txBody>
      </p:sp>
    </p:spTree>
    <p:extLst>
      <p:ext uri="{BB962C8B-B14F-4D97-AF65-F5344CB8AC3E}">
        <p14:creationId xmlns:p14="http://schemas.microsoft.com/office/powerpoint/2010/main" val="50733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This is the framework. We first discuss the memory organization. The DIMM can contain the multiple DRAMs. In the organization of each DRAM, it contains the multiple banks and each bank is indexed by the column and row. And their intersection is the cell which contains the data bits. So, once the data request is initialized, data bits are transferred via DQs and beats to the memory controller in CPU. And data bits are always together with the error-checking bits, which are used to detect and correct the erroneous data bits. And the UE and CE information will be stored in the BMC, which is a specialized processor to monitor the hardware status. And then, the memory failure prediction will use the error logs from BMC to predict the failures. </a:t>
            </a:r>
          </a:p>
          <a:p>
            <a:r>
              <a:rPr lang="en-US" dirty="0"/>
              <a:t>And correspondingly, the memory mitigation techniques will be triggered, like the virtual machine live migration and other advanced techniques, like the page </a:t>
            </a:r>
            <a:r>
              <a:rPr lang="en-US" dirty="0" err="1"/>
              <a:t>offlining</a:t>
            </a:r>
            <a:r>
              <a:rPr lang="en-US" dirty="0"/>
              <a:t>, row sparing, and the CE storm suppressed. </a:t>
            </a:r>
          </a:p>
        </p:txBody>
      </p:sp>
    </p:spTree>
    <p:extLst>
      <p:ext uri="{BB962C8B-B14F-4D97-AF65-F5344CB8AC3E}">
        <p14:creationId xmlns:p14="http://schemas.microsoft.com/office/powerpoint/2010/main" val="3828163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Once a fault happens in a DRAM, the erroneous bits will be transferred via DQs and beats to the memory controller. Error checking bits are used to detect and correct these erroneous bits. In the previous studies, if the error-checking bits in the specific patterns, the ECC in memory controller cannot correct them. The underlying reason is that a certain number of the ECC bits are reallocated for other uses. And this also will be the trend in the future in modern Intel platform.</a:t>
            </a:r>
          </a:p>
        </p:txBody>
      </p:sp>
    </p:spTree>
    <p:extLst>
      <p:ext uri="{BB962C8B-B14F-4D97-AF65-F5344CB8AC3E}">
        <p14:creationId xmlns:p14="http://schemas.microsoft.com/office/powerpoint/2010/main" val="2725396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Then, we move to the component for the analysis. In this figure, the higher level faults in the DRAM architecture generally lead to the higher relative UE rate, but we observe that the most UEs happen in the row and the bank level. This leads us to the finding 4. While the higher level faults may have the higher likelihood of causing UE, but the row and bank faults account for the majority of UEs in the system. </a:t>
            </a:r>
          </a:p>
        </p:txBody>
      </p:sp>
    </p:spTree>
    <p:extLst>
      <p:ext uri="{BB962C8B-B14F-4D97-AF65-F5344CB8AC3E}">
        <p14:creationId xmlns:p14="http://schemas.microsoft.com/office/powerpoint/2010/main" val="1882502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In the error-bit distribution, we will investigate the bit distributions in spatial location of the check bits. </a:t>
            </a:r>
          </a:p>
          <a:p>
            <a:r>
              <a:rPr lang="en-US" dirty="0"/>
              <a:t>For example, we examine adjacent error bits, the maximum interval between two error beats, etc. Then, we add the temporal information into the spatial error bit information to correlate with the UE occurrences. The historical information including the error bits from the past. </a:t>
            </a:r>
          </a:p>
        </p:txBody>
      </p:sp>
    </p:spTree>
    <p:extLst>
      <p:ext uri="{BB962C8B-B14F-4D97-AF65-F5344CB8AC3E}">
        <p14:creationId xmlns:p14="http://schemas.microsoft.com/office/powerpoint/2010/main" val="40265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In the error-bit analysis, we observe the total number of error bits exhibits the weaker correlation of UE compared to the adjacent error bits. Even a small number of adjacent bits can lead to UE occurrence. </a:t>
            </a:r>
          </a:p>
        </p:txBody>
      </p:sp>
    </p:spTree>
    <p:extLst>
      <p:ext uri="{BB962C8B-B14F-4D97-AF65-F5344CB8AC3E}">
        <p14:creationId xmlns:p14="http://schemas.microsoft.com/office/powerpoint/2010/main" val="243718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Then, we observe the error bits in DQ and beat. If error bits happens in two DQs or the multiple beats, they generally have the higher relative UE rate than the one DQ and one beat. Another interesting observation is once the beat interval is 4, they are most likely to encounter the UE. </a:t>
            </a:r>
          </a:p>
          <a:p>
            <a:r>
              <a:rPr lang="en-US" dirty="0"/>
              <a:t>In finding 3, our analysis revealed that both spatial and temporal error bits in DQ and bits are important for UE occurrences. </a:t>
            </a:r>
          </a:p>
        </p:txBody>
      </p:sp>
    </p:spTree>
    <p:extLst>
      <p:ext uri="{BB962C8B-B14F-4D97-AF65-F5344CB8AC3E}">
        <p14:creationId xmlns:p14="http://schemas.microsoft.com/office/powerpoint/2010/main" val="4150899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We analyze the system configuration as well from the server age, manufacturers, data width, frequencies, and process. </a:t>
            </a:r>
          </a:p>
          <a:p>
            <a:r>
              <a:rPr lang="en-US" dirty="0"/>
              <a:t>In our finding 5, the UE rate varies across these system configurations. While we did not observe the significant differences in the capacity of DRAM. </a:t>
            </a:r>
          </a:p>
        </p:txBody>
      </p:sp>
    </p:spTree>
    <p:extLst>
      <p:ext uri="{BB962C8B-B14F-4D97-AF65-F5344CB8AC3E}">
        <p14:creationId xmlns:p14="http://schemas.microsoft.com/office/powerpoint/2010/main" val="3949428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This is the outline of our work. We first introduce the background. </a:t>
            </a:r>
          </a:p>
        </p:txBody>
      </p:sp>
    </p:spTree>
    <p:extLst>
      <p:ext uri="{BB962C8B-B14F-4D97-AF65-F5344CB8AC3E}">
        <p14:creationId xmlns:p14="http://schemas.microsoft.com/office/powerpoint/2010/main" val="3799886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This the framework</a:t>
            </a:r>
            <a:r>
              <a:rPr lang="en-US" baseline="0" dirty="0"/>
              <a:t> of </a:t>
            </a:r>
            <a:r>
              <a:rPr lang="en-US" baseline="0" dirty="0" err="1"/>
              <a:t>HiMFP</a:t>
            </a:r>
            <a:r>
              <a:rPr lang="en-US" baseline="0" dirty="0"/>
              <a:t>,</a:t>
            </a:r>
          </a:p>
          <a:p>
            <a:r>
              <a:rPr lang="en-US" baseline="0" dirty="0"/>
              <a:t>As you see, data is collected via BMC and categorize into static configuration, MCE log, memory events</a:t>
            </a:r>
          </a:p>
          <a:p>
            <a:r>
              <a:rPr lang="en-US" baseline="0" dirty="0"/>
              <a:t>And these data will be utilized for ML Development operation including feature engineering and model training and online deployment, </a:t>
            </a:r>
          </a:p>
          <a:p>
            <a:r>
              <a:rPr lang="en-US" baseline="0" dirty="0"/>
              <a:t>Specifically in </a:t>
            </a:r>
            <a:r>
              <a:rPr lang="en-US" baseline="0" dirty="0" err="1"/>
              <a:t>HiMFP</a:t>
            </a:r>
            <a:r>
              <a:rPr lang="en-US" baseline="0" dirty="0"/>
              <a:t> workflow, we first</a:t>
            </a:r>
            <a:endParaRPr lang="en-US" dirty="0"/>
          </a:p>
        </p:txBody>
      </p:sp>
    </p:spTree>
    <p:extLst>
      <p:ext uri="{BB962C8B-B14F-4D97-AF65-F5344CB8AC3E}">
        <p14:creationId xmlns:p14="http://schemas.microsoft.com/office/powerpoint/2010/main" val="397380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This is the outline of our work. We first introduce the background. </a:t>
            </a:r>
          </a:p>
        </p:txBody>
      </p:sp>
    </p:spTree>
    <p:extLst>
      <p:ext uri="{BB962C8B-B14F-4D97-AF65-F5344CB8AC3E}">
        <p14:creationId xmlns:p14="http://schemas.microsoft.com/office/powerpoint/2010/main" val="3070137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8249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Erroneous</a:t>
            </a:r>
            <a:r>
              <a:rPr lang="en-US" baseline="0" dirty="0"/>
              <a:t> data bits are occurred in different DQs and beats, we investigate their </a:t>
            </a:r>
            <a:r>
              <a:rPr lang="en-US" baseline="0" dirty="0" err="1"/>
              <a:t>spatical</a:t>
            </a:r>
            <a:r>
              <a:rPr lang="en-US" baseline="0" dirty="0"/>
              <a:t> and temporal distribution for example adjacent DQs and distance between error DQs and beats. We also collected error bits pattern features as previous work for algorithm prediction.</a:t>
            </a:r>
          </a:p>
          <a:p>
            <a:endParaRPr lang="en-US" dirty="0"/>
          </a:p>
        </p:txBody>
      </p:sp>
    </p:spTree>
    <p:extLst>
      <p:ext uri="{BB962C8B-B14F-4D97-AF65-F5344CB8AC3E}">
        <p14:creationId xmlns:p14="http://schemas.microsoft.com/office/powerpoint/2010/main" val="2429832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9527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8634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This is the outline of our work. We first introduce the background. </a:t>
            </a:r>
          </a:p>
        </p:txBody>
      </p:sp>
    </p:spTree>
    <p:extLst>
      <p:ext uri="{BB962C8B-B14F-4D97-AF65-F5344CB8AC3E}">
        <p14:creationId xmlns:p14="http://schemas.microsoft.com/office/powerpoint/2010/main" val="2477271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3306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We classify DRAM faults at a micro-level. For example, a cell fault refers to a repeatable CE (Correctable Error) in the same DRAM address. If these faults align within the same row or column, they are classified as row and column faults, respectively. If they span multiple devices, they are considered multi-device faults. The figure on the right-hand side shows the percentage of UEs (Uncorrectable Errors) associated with different micro-level faults across various CPUs. For instance, the Intel </a:t>
            </a:r>
            <a:r>
              <a:rPr lang="en-US" dirty="0" err="1"/>
              <a:t>Purley</a:t>
            </a:r>
            <a:r>
              <a:rPr lang="en-US" dirty="0"/>
              <a:t> platform exhibits more single-device faults compared to the Whitley and ARM K920 platforms. Our analysis reveals that different CPU architectures display distinct fault patterns.</a:t>
            </a:r>
          </a:p>
        </p:txBody>
      </p:sp>
    </p:spTree>
    <p:extLst>
      <p:ext uri="{BB962C8B-B14F-4D97-AF65-F5344CB8AC3E}">
        <p14:creationId xmlns:p14="http://schemas.microsoft.com/office/powerpoint/2010/main" val="243718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Then, we analyze the error bits in DQ and beat by correlating them with UE rate. In </a:t>
            </a:r>
            <a:r>
              <a:rPr lang="en-US" dirty="0" err="1"/>
              <a:t>Purley</a:t>
            </a:r>
            <a:r>
              <a:rPr lang="en-US" dirty="0"/>
              <a:t> platform, error bits happened in two DQs or the multiple beats are more likely to encounter UE, Another observation is once the beat interval is 4, they have higher UE rate. By contrast, the Intel Whitley platform exhibited higher UE rates with 4 error DQs and 5 error beats counts.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finding 3, At the bit-level within Intel architecture, distinct DQ and beat patterns emerge, highlighting the importance of formulating failure patterns designed to specific platforms</a:t>
            </a:r>
            <a:endParaRPr kumimoji="0" lang="en-US" sz="1100" b="0" i="0" u="none" strike="noStrike" kern="0" cap="none" spc="0" normalizeH="0" baseline="0" noProof="0" dirty="0">
              <a:ln>
                <a:noFill/>
              </a:ln>
              <a:solidFill>
                <a:prstClr val="black"/>
              </a:solidFill>
              <a:effectLst/>
              <a:uLnTx/>
              <a:uFillTx/>
              <a:latin typeface="Quire Sans" panose="020B0604020202020204" charset="0"/>
              <a:ea typeface="Cambria"/>
              <a:cs typeface="Quire Sans" panose="020B0604020202020204" charset="0"/>
            </a:endParaRPr>
          </a:p>
          <a:p>
            <a:endParaRPr lang="en-US" dirty="0"/>
          </a:p>
        </p:txBody>
      </p:sp>
    </p:spTree>
    <p:extLst>
      <p:ext uri="{BB962C8B-B14F-4D97-AF65-F5344CB8AC3E}">
        <p14:creationId xmlns:p14="http://schemas.microsoft.com/office/powerpoint/2010/main" val="4150899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Then, we discuss the performance in different platforms. We are able to predict the most failures in Intel </a:t>
            </a:r>
            <a:r>
              <a:rPr lang="en-US" dirty="0" err="1"/>
              <a:t>Purley</a:t>
            </a:r>
            <a:r>
              <a:rPr lang="en-US" dirty="0"/>
              <a:t> platform, while less failures are predicted in Intel </a:t>
            </a:r>
            <a:r>
              <a:rPr lang="en-US" dirty="0" err="1"/>
              <a:t>whitley</a:t>
            </a:r>
            <a:r>
              <a:rPr lang="en-US" dirty="0"/>
              <a:t> and K920 platform.</a:t>
            </a:r>
          </a:p>
        </p:txBody>
      </p:sp>
    </p:spTree>
    <p:extLst>
      <p:ext uri="{BB962C8B-B14F-4D97-AF65-F5344CB8AC3E}">
        <p14:creationId xmlns:p14="http://schemas.microsoft.com/office/powerpoint/2010/main" val="1238634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After developing machine learning (ML) algorithms, it is crucial to both maintain and enhance them. This engineering effort is essential for the fast iteration of algorithms online. Therefore, we need </a:t>
            </a:r>
            <a:r>
              <a:rPr lang="en-US" dirty="0" err="1"/>
              <a:t>MLOps</a:t>
            </a:r>
            <a:r>
              <a:rPr lang="en-US" dirty="0"/>
              <a:t> for memory failure prediction. We collect data from various sources, including logs, workloads, environmental data, and temperature, into the </a:t>
            </a:r>
            <a:r>
              <a:rPr lang="en-US" dirty="0" err="1"/>
              <a:t>datalake</a:t>
            </a:r>
            <a:r>
              <a:rPr lang="en-US" dirty="0"/>
              <a:t>. The raw data is then transformed, stored, and monitored in a feature store. Once models are trained and demonstrate significant improvements in benchmark evaluations, they are deployed in the production environment. The Cloud Alarm System triggers an alarm based on predicted memory failures. Depending on the use case, memory RAS (Reliability, Availability, and Serviceability) techniques are implemented to mitigate these failures. This pipeline requires collaboration across different teams in various departments, enhancing overall teamwork.</a:t>
            </a:r>
          </a:p>
          <a:p>
            <a:endParaRPr lang="en-US" dirty="0"/>
          </a:p>
        </p:txBody>
      </p:sp>
    </p:spTree>
    <p:extLst>
      <p:ext uri="{BB962C8B-B14F-4D97-AF65-F5344CB8AC3E}">
        <p14:creationId xmlns:p14="http://schemas.microsoft.com/office/powerpoint/2010/main" val="3346663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or DRAM (</a:t>
            </a:r>
            <a:r>
              <a:rPr kumimoji="1" lang="en-US" altLang="zh-CN" sz="1200" dirty="0">
                <a:solidFill>
                  <a:srgbClr val="000000"/>
                </a:solidFill>
                <a:latin typeface="Quire Sans" panose="020B0604020202020204" charset="0"/>
                <a:ea typeface="Microsoft YaHei" panose="020B0503020204020204" pitchFamily="34" charset="-122"/>
                <a:cs typeface="Quire Sans" panose="020B0604020202020204" charset="0"/>
              </a:rPr>
              <a:t>Dynamic random access memory</a:t>
            </a:r>
            <a:r>
              <a:rPr lang="en-US" dirty="0"/>
              <a:t>) is one of leading causes of server crashes in the datacenter. It has been increasing</a:t>
            </a:r>
            <a:r>
              <a:rPr lang="en-US" baseline="0" dirty="0"/>
              <a:t> as the process, density and speed of DRAM increase. </a:t>
            </a:r>
          </a:p>
          <a:p>
            <a:r>
              <a:rPr lang="en-US" baseline="0" dirty="0"/>
              <a:t>Here is the distribution of hardware failure from Intel report, as you can see, memory failure is the major failure, and accounts for 37% in datacenters.</a:t>
            </a:r>
          </a:p>
          <a:p>
            <a:endParaRPr lang="en-US" baseline="0" dirty="0"/>
          </a:p>
          <a:p>
            <a:r>
              <a:rPr lang="en-US" baseline="0" dirty="0"/>
              <a:t>There are some headlines from google as well, memory failure is always a problem in cloud providers. It has a direct impact on server reliability and will cause enormous economic losses.</a:t>
            </a:r>
          </a:p>
          <a:p>
            <a:endParaRPr lang="en-US" baseline="0" dirty="0"/>
          </a:p>
          <a:p>
            <a:r>
              <a:rPr lang="en-US" baseline="0" dirty="0"/>
              <a:t>So the industry has started to use memory failure prediction to predict failures ahead of time, for example, Intel has provided commercial solution of memory failure prediction for cloud providers.</a:t>
            </a:r>
          </a:p>
        </p:txBody>
      </p:sp>
    </p:spTree>
    <p:extLst>
      <p:ext uri="{BB962C8B-B14F-4D97-AF65-F5344CB8AC3E}">
        <p14:creationId xmlns:p14="http://schemas.microsoft.com/office/powerpoint/2010/main" val="3028555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After developing machine learning (ML) algorithms, it is crucial to both maintain and enhance them. This engineering effort is essential for the fast iteration of algorithms online. Therefore, we need </a:t>
            </a:r>
            <a:r>
              <a:rPr lang="en-US" dirty="0" err="1"/>
              <a:t>MLOps</a:t>
            </a:r>
            <a:r>
              <a:rPr lang="en-US" dirty="0"/>
              <a:t> for memory failure prediction. We collect data from various sources, including logs, workloads, environmental data, and temperature, into the </a:t>
            </a:r>
            <a:r>
              <a:rPr lang="en-US" dirty="0" err="1"/>
              <a:t>datalake</a:t>
            </a:r>
            <a:r>
              <a:rPr lang="en-US" dirty="0"/>
              <a:t>. The raw data is then transformed, stored, and monitored in a feature store. Once models are trained and demonstrate significant improvements in benchmark evaluations, they are deployed in the production environment. The Cloud Alarm System triggers an alarm based on predicted memory failures. Depending on the use case, memory RAS (Reliability, Availability, and Serviceability) techniques are implemented to mitigate these failures. This pipeline requires collaboration across different teams in various departments, enhancing overall teamwork.</a:t>
            </a:r>
          </a:p>
        </p:txBody>
      </p:sp>
    </p:spTree>
    <p:extLst>
      <p:ext uri="{BB962C8B-B14F-4D97-AF65-F5344CB8AC3E}">
        <p14:creationId xmlns:p14="http://schemas.microsoft.com/office/powerpoint/2010/main" val="3347301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8933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This is the outline of our work. We first introduce the background. </a:t>
            </a:r>
          </a:p>
        </p:txBody>
      </p:sp>
    </p:spTree>
    <p:extLst>
      <p:ext uri="{BB962C8B-B14F-4D97-AF65-F5344CB8AC3E}">
        <p14:creationId xmlns:p14="http://schemas.microsoft.com/office/powerpoint/2010/main" val="1090977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908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5525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 memory failure causes server crashes, here is an example.</a:t>
            </a:r>
          </a:p>
          <a:p>
            <a:r>
              <a:rPr lang="en-US" b="0" dirty="0"/>
              <a:t>This is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is the Processor, the processor often referred to as the “brain” to execute tasks</a:t>
            </a:r>
            <a:r>
              <a:rPr lang="en-US" b="0" baseline="0" dirty="0"/>
              <a:t> for computer.</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memory often</a:t>
            </a:r>
            <a:r>
              <a:rPr lang="en-US" b="0" baseline="0" dirty="0"/>
              <a:t> stores currently used data, and fetches the data to processor.</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 </a:t>
            </a:r>
            <a:r>
              <a:rPr lang="en-US" b="0" baseline="0" dirty="0"/>
              <a:t>when DIMM encounters failures, erroneous data will be fetched to CPU, eventually causes tasks failed. So servers are crashed immediately, often if it happens in the kernel space of server.</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alleviate this problem, modern server-grade CPUs</a:t>
            </a:r>
            <a:r>
              <a:rPr lang="en-US" b="0" baseline="0" dirty="0"/>
              <a:t> including memory controllers are often equipped with ECC mechanism to detect and correct memory errors correspondingly. However, the problem is ECC is unable to correct all errors and provide fully coverage for memory reliability.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motivates us to use machine learning techniques to predict memory failures and reduce VM interruptions.</a:t>
            </a:r>
            <a:endParaRPr lang="en-US" b="0" dirty="0"/>
          </a:p>
          <a:p>
            <a:endParaRPr lang="en-US" b="1" dirty="0"/>
          </a:p>
        </p:txBody>
      </p:sp>
      <p:sp>
        <p:nvSpPr>
          <p:cNvPr id="4" name="Slide Number Placeholder 3"/>
          <p:cNvSpPr>
            <a:spLocks noGrp="1"/>
          </p:cNvSpPr>
          <p:nvPr>
            <p:ph type="sldNum" sz="quarter" idx="5"/>
          </p:nvPr>
        </p:nvSpPr>
        <p:spPr/>
        <p:txBody>
          <a:bodyPr/>
          <a:lstStyle/>
          <a:p>
            <a:fld id="{0DDF2200-637A-42DD-BD93-B45C1CFA40DE}"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90174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Here is the terminology of memory faults, errors and failures.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Memory Fault</a:t>
            </a:r>
            <a:r>
              <a:rPr lang="en-US" baseline="0" dirty="0"/>
              <a:t> is the underlying reason of DRAM error including soft fault.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Memory Error</a:t>
            </a:r>
            <a:r>
              <a:rPr lang="en-US" baseline="0" dirty="0"/>
              <a:t> includes Correctable Error (CE) and Uncorrectable error (UE). Errors that can be corrected by ECC are CE, while uncorrected by ECC mechanism is UE.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There are also sudden UE and predictable UE happened in the datacenter. </a:t>
            </a:r>
            <a:r>
              <a:rPr kumimoji="1" lang="en-US" altLang="zh-CN" sz="1200" b="1" dirty="0">
                <a:solidFill>
                  <a:srgbClr val="000000"/>
                </a:solidFill>
                <a:latin typeface="Quire Sans" panose="020B0604020202020204" charset="0"/>
                <a:ea typeface="Microsoft YaHei" panose="020B0503020204020204" pitchFamily="34" charset="-122"/>
                <a:cs typeface="Quire Sans" panose="020B0604020202020204" charset="0"/>
              </a:rPr>
              <a:t>Sudden UE</a:t>
            </a:r>
            <a:r>
              <a:rPr kumimoji="1" lang="en-US" altLang="zh-CN" sz="1200" dirty="0">
                <a:solidFill>
                  <a:srgbClr val="000000"/>
                </a:solidFill>
                <a:latin typeface="Quire Sans" panose="020B0604020202020204" charset="0"/>
                <a:ea typeface="Microsoft YaHei" panose="020B0503020204020204" pitchFamily="34" charset="-122"/>
                <a:cs typeface="Quire Sans" panose="020B0604020202020204" charset="0"/>
              </a:rPr>
              <a:t>: UEs that instantly corrupt data,. Since sudden UE is without CE preceding, we don’t have enough signals to predict UCE,</a:t>
            </a:r>
            <a:r>
              <a:rPr kumimoji="1" lang="en-US" altLang="zh-CN" sz="1200" baseline="0" dirty="0">
                <a:solidFill>
                  <a:srgbClr val="000000"/>
                </a:solidFill>
                <a:latin typeface="Quire Sans" panose="020B0604020202020204" charset="0"/>
                <a:ea typeface="Microsoft YaHei" panose="020B0503020204020204" pitchFamily="34" charset="-122"/>
                <a:cs typeface="Quire Sans" panose="020B0604020202020204" charset="0"/>
              </a:rPr>
              <a:t> So </a:t>
            </a:r>
            <a:r>
              <a:rPr kumimoji="1" lang="en-US" altLang="zh-CN" sz="1200" dirty="0">
                <a:solidFill>
                  <a:srgbClr val="000000"/>
                </a:solidFill>
                <a:latin typeface="Quire Sans" panose="020B0604020202020204" charset="0"/>
                <a:ea typeface="Microsoft YaHei" panose="020B0503020204020204" pitchFamily="34" charset="-122"/>
                <a:cs typeface="Quire Sans" panose="020B0604020202020204" charset="0"/>
              </a:rPr>
              <a:t>we focus</a:t>
            </a:r>
            <a:r>
              <a:rPr kumimoji="1" lang="en-US" altLang="zh-CN" sz="1200" baseline="0" dirty="0">
                <a:solidFill>
                  <a:srgbClr val="000000"/>
                </a:solidFill>
                <a:latin typeface="Quire Sans" panose="020B0604020202020204" charset="0"/>
                <a:ea typeface="Microsoft YaHei" panose="020B0503020204020204" pitchFamily="34" charset="-122"/>
                <a:cs typeface="Quire Sans" panose="020B0604020202020204" charset="0"/>
              </a:rPr>
              <a:t> on </a:t>
            </a:r>
            <a:r>
              <a:rPr kumimoji="1" lang="en-US" altLang="zh-CN" sz="1200" b="1" dirty="0">
                <a:solidFill>
                  <a:srgbClr val="000000"/>
                </a:solidFill>
                <a:latin typeface="Quire Sans" panose="020B0604020202020204" charset="0"/>
                <a:ea typeface="Microsoft YaHei" panose="020B0503020204020204" pitchFamily="34" charset="-122"/>
                <a:cs typeface="Quire Sans" panose="020B0604020202020204" charset="0"/>
              </a:rPr>
              <a:t>Predictable UE</a:t>
            </a:r>
            <a:r>
              <a:rPr kumimoji="1" lang="en-US" altLang="zh-CN" sz="1200" dirty="0">
                <a:solidFill>
                  <a:srgbClr val="000000"/>
                </a:solidFill>
                <a:latin typeface="Quire Sans" panose="020B0604020202020204" charset="0"/>
                <a:ea typeface="Microsoft YaHei" panose="020B0503020204020204" pitchFamily="34" charset="-122"/>
                <a:cs typeface="Quire Sans" panose="020B0604020202020204" charset="0"/>
              </a:rPr>
              <a:t>: UEs that start as correctable errors and evolve to severe UEs.</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zh-CN" sz="1200" dirty="0">
                <a:solidFill>
                  <a:srgbClr val="000000"/>
                </a:solidFill>
                <a:latin typeface="Quire Sans" panose="020B0604020202020204" charset="0"/>
                <a:ea typeface="Microsoft YaHei" panose="020B0503020204020204" pitchFamily="34" charset="-122"/>
                <a:cs typeface="Quire Sans" panose="020B0604020202020204" charset="0"/>
              </a:rPr>
              <a:t>Memory failure is a critical event</a:t>
            </a:r>
            <a:r>
              <a:rPr kumimoji="1" lang="en-US" altLang="zh-CN" sz="1200" baseline="0" dirty="0">
                <a:solidFill>
                  <a:srgbClr val="000000"/>
                </a:solidFill>
                <a:latin typeface="Quire Sans" panose="020B0604020202020204" charset="0"/>
                <a:ea typeface="Microsoft YaHei" panose="020B0503020204020204" pitchFamily="34" charset="-122"/>
                <a:cs typeface="Quire Sans" panose="020B0604020202020204" charset="0"/>
              </a:rPr>
              <a:t> in which </a:t>
            </a:r>
            <a:r>
              <a:rPr kumimoji="1" lang="en-US" altLang="zh-CN" sz="1200" dirty="0">
                <a:solidFill>
                  <a:srgbClr val="000000"/>
                </a:solidFill>
                <a:latin typeface="Quire Sans" panose="020B0604020202020204" charset="0"/>
                <a:ea typeface="Microsoft YaHei" panose="020B0503020204020204" pitchFamily="34" charset="-122"/>
                <a:cs typeface="Quire Sans" panose="020B0604020202020204" charset="0"/>
              </a:rPr>
              <a:t>the delivered service </a:t>
            </a:r>
            <a:r>
              <a:rPr kumimoji="1" lang="en-US" altLang="zh-CN" sz="1200" b="1" dirty="0">
                <a:solidFill>
                  <a:srgbClr val="236B9E"/>
                </a:solidFill>
                <a:latin typeface="Quire Sans" panose="020B0604020202020204" charset="0"/>
                <a:ea typeface="Microsoft YaHei" panose="020B0503020204020204" pitchFamily="34" charset="-122"/>
                <a:cs typeface="Quire Sans" panose="020B0604020202020204" charset="0"/>
              </a:rPr>
              <a:t>deviates from the correct service</a:t>
            </a:r>
            <a:r>
              <a:rPr kumimoji="1" lang="en-US" altLang="zh-CN" sz="1200" b="1" baseline="0" dirty="0">
                <a:solidFill>
                  <a:srgbClr val="236B9E"/>
                </a:solidFill>
                <a:latin typeface="Quire Sans" panose="020B0604020202020204" charset="0"/>
                <a:ea typeface="Microsoft YaHei" panose="020B0503020204020204" pitchFamily="34" charset="-122"/>
                <a:cs typeface="Quire Sans" panose="020B0604020202020204" charset="0"/>
              </a:rPr>
              <a:t>, like UE.</a:t>
            </a:r>
            <a:endParaRPr kumimoji="1" lang="en-US" altLang="zh-CN" sz="1200" dirty="0">
              <a:solidFill>
                <a:srgbClr val="000000"/>
              </a:solidFill>
              <a:latin typeface="Quire Sans" panose="020B0604020202020204" charset="0"/>
              <a:ea typeface="Microsoft YaHei" panose="020B0503020204020204" pitchFamily="34" charset="-122"/>
              <a:cs typeface="Quire Sans" panose="020B060402020202020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altLang="zh-CN" sz="1200" dirty="0">
              <a:solidFill>
                <a:srgbClr val="000000"/>
              </a:solidFill>
              <a:latin typeface="Quire Sans" panose="020B0604020202020204" charset="0"/>
              <a:ea typeface="Microsoft YaHei" panose="020B0503020204020204" pitchFamily="34" charset="-122"/>
              <a:cs typeface="Quire Sans" panose="020B0604020202020204" charset="0"/>
            </a:endParaRPr>
          </a:p>
          <a:p>
            <a:endParaRPr lang="en-US" dirty="0"/>
          </a:p>
        </p:txBody>
      </p:sp>
    </p:spTree>
    <p:extLst>
      <p:ext uri="{BB962C8B-B14F-4D97-AF65-F5344CB8AC3E}">
        <p14:creationId xmlns:p14="http://schemas.microsoft.com/office/powerpoint/2010/main" val="420516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This is the outline of our work. We first introduce the background. </a:t>
            </a:r>
          </a:p>
        </p:txBody>
      </p:sp>
    </p:spTree>
    <p:extLst>
      <p:ext uri="{BB962C8B-B14F-4D97-AF65-F5344CB8AC3E}">
        <p14:creationId xmlns:p14="http://schemas.microsoft.com/office/powerpoint/2010/main" val="293832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failure prediction is not new, there are many recent works of Memory Failure Prediction have been discussed as below:</a:t>
            </a:r>
          </a:p>
          <a:p>
            <a:r>
              <a:rPr lang="en-US" baseline="0" dirty="0"/>
              <a:t>a study of Barcelona supercomputing center presented Random Forest with CE features at DIMM socket and node levels to predict UEs.</a:t>
            </a:r>
          </a:p>
          <a:p>
            <a:r>
              <a:rPr lang="en-US" baseline="0" dirty="0"/>
              <a:t>Zhang and Cheng proposed sever-level of failure prediction considering bother UE-driven and CE-driven failure from Alibaba datacenter.</a:t>
            </a:r>
          </a:p>
          <a:p>
            <a:r>
              <a:rPr lang="en-US" baseline="0" dirty="0"/>
              <a:t>Li from Intel together with </a:t>
            </a:r>
            <a:r>
              <a:rPr lang="en-US" baseline="0" dirty="0" err="1"/>
              <a:t>ByteDance</a:t>
            </a:r>
            <a:r>
              <a:rPr lang="en-US" baseline="0" dirty="0"/>
              <a:t> presented empirical study correlating CE and UE using error bit patterns and part numbers to predict UEs.</a:t>
            </a:r>
          </a:p>
          <a:p>
            <a:r>
              <a:rPr lang="en-US" baseline="0" dirty="0"/>
              <a:t>And in our previous work, we also established a hierarchical framework called Hi MFP for memory failure prediction, combining the bit-level features and as yet unconsumed UE, and the memory recovery techniques. </a:t>
            </a:r>
            <a:r>
              <a:rPr lang="en-US" sz="1200" kern="0" dirty="0">
                <a:solidFill>
                  <a:prstClr val="black"/>
                </a:solidFill>
                <a:latin typeface="Quire Sans" panose="020B0604020202020204" charset="0"/>
                <a:ea typeface="Cambria"/>
                <a:cs typeface="Quire Sans" panose="020B0604020202020204" charset="0"/>
              </a:rPr>
              <a:t>However, UEs is influenced not just by DRAM faults but also by differences across CPU architectures, due to the diverse ECC mechanisms in use.</a:t>
            </a:r>
            <a:endParaRPr kumimoji="0" lang="en-US" sz="1200" b="0" i="0" u="none" strike="noStrike" kern="0" cap="none" spc="0" normalizeH="0" baseline="0" noProof="0" dirty="0">
              <a:ln>
                <a:noFill/>
              </a:ln>
              <a:solidFill>
                <a:prstClr val="black"/>
              </a:solidFill>
              <a:effectLst/>
              <a:uLnTx/>
              <a:uFillTx/>
              <a:latin typeface="Quire Sans" panose="020B0604020202020204" charset="0"/>
              <a:ea typeface="Cambria"/>
              <a:cs typeface="Quire Sans" panose="020B0604020202020204" charset="0"/>
            </a:endParaRPr>
          </a:p>
        </p:txBody>
      </p:sp>
    </p:spTree>
    <p:extLst>
      <p:ext uri="{BB962C8B-B14F-4D97-AF65-F5344CB8AC3E}">
        <p14:creationId xmlns:p14="http://schemas.microsoft.com/office/powerpoint/2010/main" val="1782086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677863"/>
            <a:ext cx="6026150" cy="3389312"/>
          </a:xfrm>
        </p:spPr>
      </p:sp>
      <p:sp>
        <p:nvSpPr>
          <p:cNvPr id="3" name="Notes Placeholder 2"/>
          <p:cNvSpPr>
            <a:spLocks noGrp="1"/>
          </p:cNvSpPr>
          <p:nvPr>
            <p:ph type="body" idx="1"/>
          </p:nvPr>
        </p:nvSpPr>
        <p:spPr/>
        <p:txBody>
          <a:bodyPr/>
          <a:lstStyle/>
          <a:p>
            <a:r>
              <a:rPr lang="en-US" dirty="0"/>
              <a:t>This is the outline of our work. We first introduce the background. </a:t>
            </a:r>
          </a:p>
        </p:txBody>
      </p:sp>
    </p:spTree>
    <p:extLst>
      <p:ext uri="{BB962C8B-B14F-4D97-AF65-F5344CB8AC3E}">
        <p14:creationId xmlns:p14="http://schemas.microsoft.com/office/powerpoint/2010/main" val="8292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 the large-scale datasets from Huawei Cloud Data Center including the latest Intel architecture servers. </a:t>
            </a:r>
          </a:p>
          <a:p>
            <a:r>
              <a:rPr lang="en-US" dirty="0"/>
              <a:t>Error logs are with static configuration, MCE log and memory events are collected. </a:t>
            </a:r>
          </a:p>
          <a:p>
            <a:r>
              <a:rPr lang="en-US" dirty="0"/>
              <a:t>Over 90,000 DDR4 DIMMs from the major manufacturers are examined. </a:t>
            </a:r>
          </a:p>
          <a:p>
            <a:r>
              <a:rPr lang="en-US" dirty="0"/>
              <a:t>We use traditional performance metrics from precision, recall, and F1-score. </a:t>
            </a:r>
          </a:p>
          <a:p>
            <a:r>
              <a:rPr lang="en-US" dirty="0"/>
              <a:t>We also consider the production impact. </a:t>
            </a:r>
          </a:p>
          <a:p>
            <a:r>
              <a:rPr lang="en-US" dirty="0"/>
              <a:t>The virtual machine interruption reduction rate calculates the VMs saved from the memory failure prediction in the production environment. </a:t>
            </a:r>
          </a:p>
          <a:p>
            <a:r>
              <a:rPr lang="en-US" dirty="0"/>
              <a:t>Failures predicted in the prediction window are considered as the TP. Otherwise is a FP and failures happen without the prediction are false negative. </a:t>
            </a:r>
          </a:p>
          <a:p>
            <a:r>
              <a:rPr lang="en-US" dirty="0"/>
              <a:t>True Negative refers to No failure happens with no prediction</a:t>
            </a:r>
          </a:p>
          <a:p>
            <a:endParaRPr lang="en-US" dirty="0"/>
          </a:p>
        </p:txBody>
      </p:sp>
    </p:spTree>
    <p:extLst>
      <p:ext uri="{BB962C8B-B14F-4D97-AF65-F5344CB8AC3E}">
        <p14:creationId xmlns:p14="http://schemas.microsoft.com/office/powerpoint/2010/main" val="573244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plo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5888054" y="1598027"/>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4" name="Title 3"/>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1" hasCustomPrompt="1"/>
          </p:nvPr>
        </p:nvSpPr>
        <p:spPr>
          <a:xfrm>
            <a:off x="404844" y="1604262"/>
            <a:ext cx="5316445" cy="1040798"/>
          </a:xfrm>
        </p:spPr>
        <p:txBody>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a:p>
            <a:pPr lvl="3"/>
            <a:r>
              <a:rPr lang="en-US" dirty="0"/>
              <a:t>Subject:</a:t>
            </a:r>
          </a:p>
          <a:p>
            <a:pPr lvl="4"/>
            <a:r>
              <a:rPr lang="en-US" dirty="0"/>
              <a:t>Sub-Item:</a:t>
            </a:r>
          </a:p>
        </p:txBody>
      </p:sp>
      <p:sp>
        <p:nvSpPr>
          <p:cNvPr id="13" name="Footer Placeholder 12"/>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4150640866"/>
      </p:ext>
    </p:extLst>
  </p:cSld>
  <p:clrMapOvr>
    <a:masterClrMapping/>
  </p:clrMapOvr>
  <p:extLst mod="1">
    <p:ext uri="{DCECCB84-F9BA-43D5-87BE-67443E8EF086}">
      <p15:sldGuideLst xmlns:p15="http://schemas.microsoft.com/office/powerpoint/2012/main">
        <p15:guide id="1" orient="horz" pos="34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90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TextBox 6"/>
          <p:cNvSpPr txBox="1"/>
          <p:nvPr userDrawn="1"/>
        </p:nvSpPr>
        <p:spPr>
          <a:xfrm>
            <a:off x="449383" y="2449257"/>
            <a:ext cx="3455484" cy="900236"/>
          </a:xfrm>
          <a:prstGeom prst="rect">
            <a:avLst/>
          </a:prstGeom>
          <a:noFill/>
        </p:spPr>
        <p:txBody>
          <a:bodyPr wrap="square" lIns="68570" tIns="34285" rIns="68570" bIns="3428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auto">
              <a:spcBef>
                <a:spcPts val="0"/>
              </a:spcBef>
              <a:spcAft>
                <a:spcPts val="0"/>
              </a:spcAft>
              <a:defRPr/>
            </a:pPr>
            <a:r>
              <a:rPr lang="en-US" altLang="zh-CN" sz="675" b="1" dirty="0">
                <a:solidFill>
                  <a:srgbClr val="595959"/>
                </a:solidFill>
              </a:rPr>
              <a:t>Copyright©2018 Huawei Technologies Co., Ltd. All Rights Reserved.</a:t>
            </a:r>
          </a:p>
          <a:p>
            <a:pPr fontAlgn="auto">
              <a:spcBef>
                <a:spcPts val="0"/>
              </a:spcBef>
              <a:spcAft>
                <a:spcPts val="0"/>
              </a:spcAft>
              <a:defRPr/>
            </a:pPr>
            <a:r>
              <a:rPr lang="en-US" altLang="zh-CN" sz="675" dirty="0">
                <a:solidFill>
                  <a:srgbClr val="595959"/>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675" dirty="0">
              <a:solidFill>
                <a:srgbClr val="595959"/>
              </a:solidFill>
            </a:endParaRPr>
          </a:p>
        </p:txBody>
      </p:sp>
      <p:sp>
        <p:nvSpPr>
          <p:cNvPr id="6" name="TextBox 6"/>
          <p:cNvSpPr txBox="1"/>
          <p:nvPr userDrawn="1"/>
        </p:nvSpPr>
        <p:spPr>
          <a:xfrm>
            <a:off x="306638" y="1794196"/>
            <a:ext cx="2154837" cy="507693"/>
          </a:xfrm>
          <a:prstGeom prst="rect">
            <a:avLst/>
          </a:prstGeom>
          <a:noFill/>
        </p:spPr>
        <p:txBody>
          <a:bodyPr wrap="square" lIns="68570" tIns="34285" rIns="68570" bIns="3428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fontAlgn="auto">
              <a:spcBef>
                <a:spcPts val="0"/>
              </a:spcBef>
              <a:spcAft>
                <a:spcPts val="0"/>
              </a:spcAft>
              <a:defRPr/>
            </a:pPr>
            <a:r>
              <a:rPr lang="en-US" altLang="zh-CN" sz="2849" dirty="0">
                <a:solidFill>
                  <a:srgbClr val="595959"/>
                </a:solidFill>
              </a:rPr>
              <a:t>Thank You</a:t>
            </a:r>
            <a:r>
              <a:rPr lang="en-US" altLang="zh-CN" sz="2849" dirty="0">
                <a:solidFill>
                  <a:prstClr val="black">
                    <a:lumMod val="50000"/>
                    <a:lumOff val="50000"/>
                  </a:prstClr>
                </a:solidFill>
              </a:rPr>
              <a:t>.</a:t>
            </a:r>
            <a:endParaRPr lang="zh-CN" altLang="zh-CN" sz="2849" dirty="0">
              <a:solidFill>
                <a:prstClr val="black">
                  <a:lumMod val="50000"/>
                  <a:lumOff val="50000"/>
                </a:prstClr>
              </a:solidFill>
            </a:endParaRPr>
          </a:p>
        </p:txBody>
      </p:sp>
    </p:spTree>
    <p:extLst>
      <p:ext uri="{BB962C8B-B14F-4D97-AF65-F5344CB8AC3E}">
        <p14:creationId xmlns:p14="http://schemas.microsoft.com/office/powerpoint/2010/main" val="87550817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0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4" name="Title 3"/>
          <p:cNvSpPr>
            <a:spLocks noGrp="1"/>
          </p:cNvSpPr>
          <p:nvPr>
            <p:ph type="title"/>
          </p:nvPr>
        </p:nvSpPr>
        <p:spPr>
          <a:xfrm>
            <a:off x="755651" y="1697515"/>
            <a:ext cx="5688013" cy="56167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26734787"/>
      </p:ext>
    </p:extLst>
  </p:cSld>
  <p:clrMapOvr>
    <a:masterClrMapping/>
  </p:clrMapOvr>
  <p:transition advClick="0" advTm="8000">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85624" y="1597449"/>
            <a:ext cx="7772757" cy="1103454"/>
          </a:xfrm>
          <a:prstGeom prst="rect">
            <a:avLst/>
          </a:prstGeom>
        </p:spPr>
        <p:txBody>
          <a:bodyPr>
            <a:normAutofit/>
          </a:bodyPr>
          <a:lstStyle>
            <a:lvl1pPr algn="ctr">
              <a:defRPr sz="2999">
                <a:latin typeface="微软雅黑" pitchFamily="34" charset="-122"/>
                <a:ea typeface="微软雅黑" pitchFamily="34" charset="-122"/>
              </a:defRPr>
            </a:lvl1pPr>
          </a:lstStyle>
          <a:p>
            <a:r>
              <a:rPr lang="zh-CN" altLang="en-US" dirty="0"/>
              <a:t>微软雅黑 </a:t>
            </a:r>
            <a:r>
              <a:rPr lang="en-US" altLang="zh-CN" dirty="0"/>
              <a:t>40pt </a:t>
            </a:r>
            <a:r>
              <a:rPr lang="zh-CN" altLang="en-US" dirty="0"/>
              <a:t>，居中，最多两行</a:t>
            </a:r>
          </a:p>
        </p:txBody>
      </p:sp>
    </p:spTree>
    <p:extLst>
      <p:ext uri="{BB962C8B-B14F-4D97-AF65-F5344CB8AC3E}">
        <p14:creationId xmlns:p14="http://schemas.microsoft.com/office/powerpoint/2010/main" val="4272262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546668" y="342101"/>
            <a:ext cx="8052334" cy="745050"/>
          </a:xfrm>
          <a:prstGeom prst="rect">
            <a:avLst/>
          </a:prstGeom>
        </p:spPr>
        <p:txBody>
          <a:bodyPr lIns="0" tIns="0" rIns="0" bIns="0" anchor="t">
            <a:normAutofit/>
          </a:bodyPr>
          <a:lstStyle>
            <a:lvl1pPr marL="0" indent="0" algn="l">
              <a:lnSpc>
                <a:spcPts val="2571"/>
              </a:lnSpc>
              <a:spcBef>
                <a:spcPts val="0"/>
              </a:spcBef>
              <a:buNone/>
              <a:defRPr sz="2399"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445236" indent="0" algn="ctr">
              <a:buNone/>
              <a:defRPr sz="1948"/>
            </a:lvl2pPr>
            <a:lvl3pPr marL="890470" indent="0" algn="ctr">
              <a:buNone/>
              <a:defRPr sz="1753"/>
            </a:lvl3pPr>
            <a:lvl4pPr marL="1335707" indent="0" algn="ctr">
              <a:buNone/>
              <a:defRPr sz="1559"/>
            </a:lvl4pPr>
            <a:lvl5pPr marL="1780942" indent="0" algn="ctr">
              <a:buNone/>
              <a:defRPr sz="1559"/>
            </a:lvl5pPr>
            <a:lvl6pPr marL="2226176" indent="0" algn="ctr">
              <a:buNone/>
              <a:defRPr sz="1559"/>
            </a:lvl6pPr>
            <a:lvl7pPr marL="2671412" indent="0" algn="ctr">
              <a:buNone/>
              <a:defRPr sz="1559"/>
            </a:lvl7pPr>
            <a:lvl8pPr marL="3116648" indent="0" algn="ctr">
              <a:buNone/>
              <a:defRPr sz="1559"/>
            </a:lvl8pPr>
            <a:lvl9pPr marL="3561882" indent="0" algn="ctr">
              <a:buNone/>
              <a:defRPr sz="1559"/>
            </a:lvl9pPr>
          </a:lstStyle>
          <a:p>
            <a:r>
              <a:rPr lang="en-US" dirty="0"/>
              <a:t>Click to edit Master title style</a:t>
            </a:r>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544304" y="1126492"/>
            <a:ext cx="8047024" cy="3517844"/>
          </a:xfrm>
          <a:prstGeom prst="rect">
            <a:avLst/>
          </a:prstGeom>
        </p:spPr>
        <p:txBody>
          <a:bodyPr lIns="0" tIns="0" rIns="0" bIns="0"/>
          <a:lstStyle>
            <a:lvl1pPr marL="9276" indent="0">
              <a:lnSpc>
                <a:spcPct val="100000"/>
              </a:lnSpc>
              <a:spcBef>
                <a:spcPts val="0"/>
              </a:spcBef>
              <a:buFontTx/>
              <a:buNone/>
              <a:tabLst>
                <a:tab pos="905930" algn="ctr"/>
              </a:tabLst>
              <a:defRPr sz="1349"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394220" indent="-128315">
              <a:buFont typeface="Arial" panose="020B0604020202020204" pitchFamily="34" charset="0"/>
              <a:buChar char="•"/>
              <a:tabLst>
                <a:tab pos="905930" algn="ctr"/>
              </a:tabLst>
              <a:defRPr sz="974" baseline="0"/>
            </a:lvl2pPr>
            <a:lvl3pPr marL="394220" indent="-128315">
              <a:buFont typeface="Arial" panose="020B0604020202020204" pitchFamily="34" charset="0"/>
              <a:buChar char="•"/>
              <a:tabLst>
                <a:tab pos="905930" algn="ctr"/>
              </a:tabLst>
              <a:defRPr sz="974" baseline="0"/>
            </a:lvl3pPr>
            <a:lvl4pPr marL="394220" indent="-128315">
              <a:buFont typeface="Arial" panose="020B0604020202020204" pitchFamily="34" charset="0"/>
              <a:buChar char="•"/>
              <a:tabLst>
                <a:tab pos="905930" algn="ctr"/>
              </a:tabLst>
              <a:defRPr sz="974" baseline="0"/>
            </a:lvl4pPr>
            <a:lvl5pPr marL="394220" indent="-128315">
              <a:buFont typeface="Arial" panose="020B0604020202020204" pitchFamily="34" charset="0"/>
              <a:buChar char="•"/>
              <a:tabLst>
                <a:tab pos="905930" algn="ctr"/>
              </a:tabLst>
              <a:defRPr sz="974" baseline="0"/>
            </a:lvl5pPr>
          </a:lstStyle>
          <a:p>
            <a:pPr lvl="0"/>
            <a:r>
              <a:rPr lang="en-US" dirty="0"/>
              <a:t>Click to edit Master text style</a:t>
            </a:r>
          </a:p>
        </p:txBody>
      </p:sp>
    </p:spTree>
    <p:extLst>
      <p:ext uri="{BB962C8B-B14F-4D97-AF65-F5344CB8AC3E}">
        <p14:creationId xmlns:p14="http://schemas.microsoft.com/office/powerpoint/2010/main" val="1817583522"/>
      </p:ext>
    </p:extLst>
  </p:cSld>
  <p:clrMapOvr>
    <a:masterClrMapping/>
  </p:clrMapOvr>
  <p:extLst mod="1">
    <p:ext uri="{DCECCB84-F9BA-43D5-87BE-67443E8EF086}">
      <p15:sldGuideLst xmlns:p15="http://schemas.microsoft.com/office/powerpoint/2012/main">
        <p15:guide id="1" pos="384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95992" y="716281"/>
            <a:ext cx="8243887" cy="3855719"/>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标题 1"/>
          <p:cNvSpPr>
            <a:spLocks noGrp="1"/>
          </p:cNvSpPr>
          <p:nvPr>
            <p:ph type="title"/>
          </p:nvPr>
        </p:nvSpPr>
        <p:spPr>
          <a:xfrm>
            <a:off x="395288" y="-2381"/>
            <a:ext cx="8355072" cy="552450"/>
          </a:xfrm>
          <a:prstGeom prst="rect">
            <a:avLst/>
          </a:prstGeom>
          <a:ln>
            <a:noFill/>
          </a:ln>
        </p:spPr>
        <p:txBody>
          <a:bodyPr anchor="b"/>
          <a:lstStyle>
            <a:lvl1pPr>
              <a:defRPr sz="2800"/>
            </a:lvl1pPr>
          </a:lstStyle>
          <a:p>
            <a:r>
              <a:rPr lang="zh-CN" altLang="en-US" dirty="0"/>
              <a:t>单击此处编辑母版标题样式</a:t>
            </a:r>
          </a:p>
        </p:txBody>
      </p:sp>
      <p:cxnSp>
        <p:nvCxnSpPr>
          <p:cNvPr id="9" name="Straight Connector 8"/>
          <p:cNvCxnSpPr/>
          <p:nvPr userDrawn="1"/>
        </p:nvCxnSpPr>
        <p:spPr bwMode="auto">
          <a:xfrm flipV="1">
            <a:off x="395288" y="544598"/>
            <a:ext cx="8355072" cy="0"/>
          </a:xfrm>
          <a:prstGeom prst="line">
            <a:avLst/>
          </a:prstGeom>
          <a:ln w="12700">
            <a:solidFill>
              <a:schemeClr val="tx2"/>
            </a:solidFill>
            <a:prstDash val="sysDot"/>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1641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395289" y="-2381"/>
            <a:ext cx="8352368" cy="552450"/>
          </a:xfrm>
          <a:prstGeom prst="rect">
            <a:avLst/>
          </a:prstGeom>
          <a:ln>
            <a:noFill/>
          </a:ln>
        </p:spPr>
        <p:txBody>
          <a:bodyPr anchor="b"/>
          <a:lstStyle>
            <a:lvl1pPr>
              <a:defRPr sz="1400" b="0">
                <a:latin typeface="Arial" panose="020B0604020202020204" pitchFamily="34" charset="0"/>
                <a:cs typeface="Arial" panose="020B0604020202020204" pitchFamily="34" charset="0"/>
              </a:defRPr>
            </a:lvl1pPr>
          </a:lstStyle>
          <a:p>
            <a:r>
              <a:rPr lang="en-US" altLang="zh-CN" dirty="0"/>
              <a:t>NA</a:t>
            </a:r>
            <a:br>
              <a:rPr lang="en-US" altLang="zh-CN" dirty="0"/>
            </a:br>
            <a:r>
              <a:rPr lang="en-US" altLang="zh-CN" dirty="0" err="1"/>
              <a:t>NA</a:t>
            </a:r>
            <a:endParaRPr lang="zh-CN" altLang="en-US" dirty="0"/>
          </a:p>
        </p:txBody>
      </p:sp>
      <p:cxnSp>
        <p:nvCxnSpPr>
          <p:cNvPr id="9" name="Straight Connector 8"/>
          <p:cNvCxnSpPr/>
          <p:nvPr userDrawn="1"/>
        </p:nvCxnSpPr>
        <p:spPr bwMode="auto">
          <a:xfrm>
            <a:off x="395289" y="550069"/>
            <a:ext cx="8352368" cy="0"/>
          </a:xfrm>
          <a:prstGeom prst="line">
            <a:avLst/>
          </a:prstGeom>
          <a:ln w="12700">
            <a:solidFill>
              <a:schemeClr val="tx2"/>
            </a:solidFill>
            <a:prstDash val="sysDot"/>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8662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55862"/>
            <a:ext cx="7886700" cy="533491"/>
          </a:xfrm>
          <a:prstGeom prst="rect">
            <a:avLst/>
          </a:prstGeom>
          <a:ln>
            <a:noFill/>
          </a:ln>
        </p:spPr>
        <p:txBody>
          <a:bodyPr>
            <a:noAutofit/>
          </a:bodyPr>
          <a:lstStyle>
            <a:lvl1pPr algn="ctr">
              <a:defRPr sz="4050" b="1" i="0">
                <a:latin typeface="Helvetica Neue" panose="02000503000000020004"/>
                <a:ea typeface="Helvetica Neue" panose="02000503000000020004"/>
                <a:cs typeface="Helvetica" charset="0"/>
              </a:defRPr>
            </a:lvl1pPr>
          </a:lstStyle>
          <a:p>
            <a:r>
              <a:rPr lang="en-US" dirty="0"/>
              <a:t>Click To Edit Master Title Style</a:t>
            </a:r>
          </a:p>
        </p:txBody>
      </p:sp>
      <p:sp>
        <p:nvSpPr>
          <p:cNvPr id="3" name="Content Placeholder 2"/>
          <p:cNvSpPr>
            <a:spLocks noGrp="1"/>
          </p:cNvSpPr>
          <p:nvPr>
            <p:ph idx="1"/>
          </p:nvPr>
        </p:nvSpPr>
        <p:spPr>
          <a:xfrm>
            <a:off x="628650" y="1124585"/>
            <a:ext cx="7886700" cy="3508139"/>
          </a:xfrm>
          <a:prstGeom prst="rect">
            <a:avLst/>
          </a:prstGeom>
        </p:spPr>
        <p:txBody>
          <a:bodyPr>
            <a:normAutofit/>
          </a:bodyPr>
          <a:lstStyle>
            <a:lvl1pPr>
              <a:defRPr sz="2700">
                <a:latin typeface="Helvetica Neue" panose="02000503000000020004"/>
                <a:ea typeface="Helvetica Neue" panose="02000503000000020004"/>
                <a:cs typeface="Helvetica" charset="0"/>
              </a:defRPr>
            </a:lvl1pPr>
            <a:lvl2pPr>
              <a:defRPr sz="2400">
                <a:latin typeface="Helvetica Neue" panose="02000503000000020004"/>
                <a:ea typeface="Helvetica Neue" panose="02000503000000020004"/>
                <a:cs typeface="Helvetica" charset="0"/>
              </a:defRPr>
            </a:lvl2pPr>
            <a:lvl3pPr>
              <a:defRPr sz="2100">
                <a:latin typeface="Helvetica Neue" panose="02000503000000020004"/>
                <a:ea typeface="Helvetica Neue" panose="02000503000000020004"/>
                <a:cs typeface="Helvetica" charset="0"/>
              </a:defRPr>
            </a:lvl3pPr>
            <a:lvl4pPr>
              <a:defRPr sz="1800">
                <a:latin typeface="Helvetica Neue" panose="02000503000000020004"/>
                <a:ea typeface="Helvetica Neue" panose="02000503000000020004"/>
                <a:cs typeface="Helvetica" charset="0"/>
              </a:defRPr>
            </a:lvl4pPr>
            <a:lvl5pPr>
              <a:defRPr sz="1800">
                <a:latin typeface="Helvetica Neue" panose="02000503000000020004"/>
                <a:ea typeface="Helvetica Neue" panose="02000503000000020004"/>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en-US">
              <a:solidFill>
                <a:srgbClr val="1D1D1A"/>
              </a:solidFill>
            </a:endParaRPr>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lvl1pPr>
              <a:defRPr>
                <a:solidFill>
                  <a:schemeClr val="tx1"/>
                </a:solidFill>
              </a:defRPr>
            </a:lvl1pPr>
          </a:lstStyle>
          <a:p>
            <a:fld id="{CD7065C7-4A24-D642-9F9E-1F3494B16E89}" type="slidenum">
              <a:rPr lang="en-US" smtClean="0">
                <a:solidFill>
                  <a:srgbClr val="1D1D1A"/>
                </a:solidFill>
              </a:rPr>
              <a:pPr/>
              <a:t>‹#›</a:t>
            </a:fld>
            <a:endParaRPr lang="en-US">
              <a:solidFill>
                <a:srgbClr val="1D1D1A"/>
              </a:solidFill>
            </a:endParaRPr>
          </a:p>
        </p:txBody>
      </p:sp>
      <p:cxnSp>
        <p:nvCxnSpPr>
          <p:cNvPr id="9" name="Straight Connector 8">
            <a:extLst>
              <a:ext uri="{FF2B5EF4-FFF2-40B4-BE49-F238E27FC236}">
                <a16:creationId xmlns:a16="http://schemas.microsoft.com/office/drawing/2014/main" id="{DD4C7458-53A1-914C-A73E-60B2F931FF9F}"/>
              </a:ext>
            </a:extLst>
          </p:cNvPr>
          <p:cNvCxnSpPr>
            <a:cxnSpLocks/>
          </p:cNvCxnSpPr>
          <p:nvPr userDrawn="1"/>
        </p:nvCxnSpPr>
        <p:spPr>
          <a:xfrm>
            <a:off x="628650" y="689351"/>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0431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1C66A8-D132-47F2-B533-90048ADB7539}"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2090419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1C66A8-D132-47F2-B533-90048ADB7539}"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3179740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lligenc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L 形 17"/>
          <p:cNvSpPr/>
          <p:nvPr userDrawn="1"/>
        </p:nvSpPr>
        <p:spPr>
          <a:xfrm rot="5400000">
            <a:off x="4012775" y="1782404"/>
            <a:ext cx="558197" cy="571433"/>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3" name="Title 2"/>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2"/>
          </p:nvPr>
        </p:nvSpPr>
        <p:spPr/>
        <p:txBody>
          <a:bodyPr/>
          <a:lstStyle/>
          <a:p>
            <a:endParaRPr lang="en-US" dirty="0"/>
          </a:p>
        </p:txBody>
      </p:sp>
      <p:sp>
        <p:nvSpPr>
          <p:cNvPr id="11" name="Text Placeholder 11"/>
          <p:cNvSpPr>
            <a:spLocks noGrp="1"/>
          </p:cNvSpPr>
          <p:nvPr>
            <p:ph type="body" sz="quarter" idx="13" hasCustomPrompt="1"/>
          </p:nvPr>
        </p:nvSpPr>
        <p:spPr>
          <a:xfrm>
            <a:off x="404844" y="1138108"/>
            <a:ext cx="5316445" cy="650912"/>
          </a:xfrm>
        </p:spPr>
        <p:txBody>
          <a:bodyPr>
            <a:normAutofit/>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p:txBody>
      </p:sp>
    </p:spTree>
    <p:extLst>
      <p:ext uri="{BB962C8B-B14F-4D97-AF65-F5344CB8AC3E}">
        <p14:creationId xmlns:p14="http://schemas.microsoft.com/office/powerpoint/2010/main" val="304642430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1C66A8-D132-47F2-B533-90048ADB7539}"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3562450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1C66A8-D132-47F2-B533-90048ADB7539}"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89388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1C66A8-D132-47F2-B533-90048ADB7539}" type="datetimeFigureOut">
              <a:rPr lang="en-US" smtClean="0"/>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33009480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1C66A8-D132-47F2-B533-90048ADB7539}" type="datetimeFigureOut">
              <a:rPr lang="en-US" smtClean="0"/>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3692686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1C66A8-D132-47F2-B533-90048ADB7539}" type="datetimeFigureOut">
              <a:rPr lang="en-US" smtClean="0"/>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3197825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1C66A8-D132-47F2-B533-90048ADB7539}"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3666785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1C66A8-D132-47F2-B533-90048ADB7539}"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23988526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1C66A8-D132-47F2-B533-90048ADB7539}"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3404583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1C66A8-D132-47F2-B533-90048ADB7539}"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3E14E-0C03-4310-A116-9875A2B194EB}" type="slidenum">
              <a:rPr lang="en-US" smtClean="0"/>
              <a:t>‹#›</a:t>
            </a:fld>
            <a:endParaRPr lang="en-US"/>
          </a:p>
        </p:txBody>
      </p:sp>
    </p:spTree>
    <p:extLst>
      <p:ext uri="{BB962C8B-B14F-4D97-AF65-F5344CB8AC3E}">
        <p14:creationId xmlns:p14="http://schemas.microsoft.com/office/powerpoint/2010/main" val="37147671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7508509" y="4184080"/>
            <a:ext cx="818937" cy="616601"/>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1193" y="589224"/>
            <a:ext cx="9142809" cy="2856838"/>
          </a:xfrm>
          <a:prstGeom prst="rect">
            <a:avLst/>
          </a:prstGeom>
          <a:noFill/>
          <a:ln w="9525">
            <a:noFill/>
            <a:miter lim="800000"/>
            <a:headEnd/>
            <a:tailEnd/>
          </a:ln>
        </p:spPr>
      </p:pic>
      <p:sp>
        <p:nvSpPr>
          <p:cNvPr id="5" name="Text Box 4"/>
          <p:cNvSpPr txBox="1">
            <a:spLocks noChangeArrowheads="1"/>
          </p:cNvSpPr>
          <p:nvPr/>
        </p:nvSpPr>
        <p:spPr bwMode="auto">
          <a:xfrm>
            <a:off x="652294" y="4656649"/>
            <a:ext cx="1996888" cy="197585"/>
          </a:xfrm>
          <a:prstGeom prst="rect">
            <a:avLst/>
          </a:prstGeom>
          <a:noFill/>
          <a:ln w="9525">
            <a:noFill/>
            <a:miter lim="800000"/>
            <a:headEnd/>
            <a:tailEnd/>
          </a:ln>
        </p:spPr>
        <p:txBody>
          <a:bodyPr wrap="none" lIns="58513" tIns="29257" rIns="58513" bIns="29257">
            <a:spAutoFit/>
          </a:bodyPr>
          <a:lstStyle/>
          <a:p>
            <a:pPr defTabSz="586719" eaLnBrk="0" hangingPunct="0">
              <a:defRPr/>
            </a:pPr>
            <a:r>
              <a:rPr lang="en-US" altLang="zh-CN" sz="900" dirty="0">
                <a:solidFill>
                  <a:prstClr val="black"/>
                </a:solidFill>
                <a:latin typeface="FrutigerNext LT Bold" pitchFamily="1" charset="0"/>
                <a:ea typeface="MS PGothic" pitchFamily="34" charset="-128"/>
              </a:rPr>
              <a:t>HUAWEI TECHNOLOGIES Co., Ltd.</a:t>
            </a:r>
            <a:endParaRPr lang="en-US" altLang="zh-CN" sz="1650" dirty="0">
              <a:solidFill>
                <a:prstClr val="black"/>
              </a:solidFill>
              <a:latin typeface="Arial" charset="0"/>
              <a:ea typeface="MS PGothic" pitchFamily="34" charset="-128"/>
            </a:endParaRPr>
          </a:p>
        </p:txBody>
      </p:sp>
      <p:sp>
        <p:nvSpPr>
          <p:cNvPr id="6" name="Text Box 5"/>
          <p:cNvSpPr txBox="1">
            <a:spLocks noChangeArrowheads="1"/>
          </p:cNvSpPr>
          <p:nvPr/>
        </p:nvSpPr>
        <p:spPr bwMode="auto">
          <a:xfrm>
            <a:off x="6993103" y="3041343"/>
            <a:ext cx="1899743" cy="245212"/>
          </a:xfrm>
          <a:prstGeom prst="rect">
            <a:avLst/>
          </a:prstGeom>
          <a:noFill/>
          <a:ln w="9525">
            <a:noFill/>
            <a:miter lim="800000"/>
            <a:headEnd/>
            <a:tailEnd/>
          </a:ln>
          <a:effectLst/>
        </p:spPr>
        <p:txBody>
          <a:bodyPr lIns="68300" tIns="34151" rIns="68300" bIns="34151"/>
          <a:lstStyle/>
          <a:p>
            <a:pPr defTabSz="614037">
              <a:defRPr/>
            </a:pPr>
            <a:r>
              <a:rPr lang="en-US" altLang="zh-CN" sz="1200" dirty="0">
                <a:solidFill>
                  <a:prstClr val="black"/>
                </a:solidFill>
                <a:latin typeface="Arial" pitchFamily="34" charset="0"/>
              </a:rPr>
              <a:t>www.huawei.com</a:t>
            </a:r>
          </a:p>
        </p:txBody>
      </p:sp>
      <p:sp>
        <p:nvSpPr>
          <p:cNvPr id="7" name="Rectangle 6"/>
          <p:cNvSpPr>
            <a:spLocks noChangeArrowheads="1"/>
          </p:cNvSpPr>
          <p:nvPr/>
        </p:nvSpPr>
        <p:spPr bwMode="auto">
          <a:xfrm>
            <a:off x="4201813" y="4656649"/>
            <a:ext cx="1253095" cy="197585"/>
          </a:xfrm>
          <a:prstGeom prst="rect">
            <a:avLst/>
          </a:prstGeom>
          <a:noFill/>
          <a:ln w="9525" algn="ctr">
            <a:noFill/>
            <a:miter lim="800000"/>
            <a:headEnd/>
            <a:tailEnd/>
          </a:ln>
          <a:effectLst/>
        </p:spPr>
        <p:txBody>
          <a:bodyPr wrap="none" lIns="58513" tIns="29257" rIns="58513" bIns="29257">
            <a:spAutoFit/>
          </a:bodyPr>
          <a:lstStyle/>
          <a:p>
            <a:pPr defTabSz="586719" eaLnBrk="0" hangingPunct="0">
              <a:defRPr/>
            </a:pPr>
            <a:r>
              <a:rPr lang="en-US" altLang="zh-CN" sz="900" dirty="0">
                <a:solidFill>
                  <a:prstClr val="black"/>
                </a:solidFill>
                <a:latin typeface="FrutigerNext LT Bold" pitchFamily="1" charset="0"/>
                <a:ea typeface="ＭＳ Ｐゴシック" pitchFamily="34" charset="-128"/>
              </a:rPr>
              <a:t>HUAWEI Confidential </a:t>
            </a:r>
          </a:p>
        </p:txBody>
      </p:sp>
      <p:sp>
        <p:nvSpPr>
          <p:cNvPr id="8" name="Rectangle 7"/>
          <p:cNvSpPr>
            <a:spLocks noChangeArrowheads="1"/>
          </p:cNvSpPr>
          <p:nvPr/>
        </p:nvSpPr>
        <p:spPr bwMode="auto">
          <a:xfrm>
            <a:off x="6419372" y="246403"/>
            <a:ext cx="2333017" cy="232210"/>
          </a:xfrm>
          <a:prstGeom prst="rect">
            <a:avLst/>
          </a:prstGeom>
          <a:noFill/>
          <a:ln w="9525" algn="ctr">
            <a:noFill/>
            <a:miter lim="800000"/>
            <a:headEnd/>
            <a:tailEnd/>
          </a:ln>
          <a:effectLst/>
        </p:spPr>
        <p:txBody>
          <a:bodyPr lIns="58513" tIns="29257" rIns="58513" bIns="29257">
            <a:spAutoFit/>
          </a:bodyPr>
          <a:lstStyle/>
          <a:p>
            <a:pPr defTabSz="586719" eaLnBrk="0" hangingPunct="0">
              <a:defRPr/>
            </a:pPr>
            <a:r>
              <a:rPr lang="en-US" altLang="zh-CN" sz="1125" dirty="0">
                <a:solidFill>
                  <a:srgbClr val="666666"/>
                </a:solidFill>
                <a:latin typeface="FrutigerNext LT Regular" pitchFamily="34" charset="0"/>
                <a:ea typeface="ＭＳ Ｐゴシック" pitchFamily="34" charset="-128"/>
              </a:rPr>
              <a:t>Security Level: </a:t>
            </a:r>
          </a:p>
        </p:txBody>
      </p:sp>
      <p:sp>
        <p:nvSpPr>
          <p:cNvPr id="44040" name="Rectangle 8"/>
          <p:cNvSpPr>
            <a:spLocks noGrp="1" noChangeArrowheads="1"/>
          </p:cNvSpPr>
          <p:nvPr>
            <p:ph type="ctrTitle" sz="quarter"/>
          </p:nvPr>
        </p:nvSpPr>
        <p:spPr>
          <a:xfrm>
            <a:off x="685807" y="1646641"/>
            <a:ext cx="5489575" cy="869156"/>
          </a:xfrm>
          <a:prstGeom prst="rect">
            <a:avLst/>
          </a:prstGeo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133960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nova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4457293" y="1742744"/>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5" name="Text Placeholder 4"/>
          <p:cNvSpPr>
            <a:spLocks noGrp="1"/>
          </p:cNvSpPr>
          <p:nvPr>
            <p:ph type="body" sz="quarter" idx="11" hasCustomPrompt="1"/>
          </p:nvPr>
        </p:nvSpPr>
        <p:spPr>
          <a:xfrm>
            <a:off x="404842" y="1748979"/>
            <a:ext cx="2938098" cy="1040798"/>
          </a:xfrm>
          <a:prstGeom prst="rect">
            <a:avLst/>
          </a:prstGeom>
        </p:spPr>
        <p:txBody>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a:p>
            <a:pPr lvl="3"/>
            <a:r>
              <a:rPr lang="en-US" dirty="0"/>
              <a:t>Subject:</a:t>
            </a:r>
          </a:p>
          <a:p>
            <a:pPr lvl="4"/>
            <a:r>
              <a:rPr lang="en-US" dirty="0"/>
              <a:t>Sub-Item:</a:t>
            </a:r>
          </a:p>
        </p:txBody>
      </p:sp>
    </p:spTree>
    <p:extLst>
      <p:ext uri="{BB962C8B-B14F-4D97-AF65-F5344CB8AC3E}">
        <p14:creationId xmlns:p14="http://schemas.microsoft.com/office/powerpoint/2010/main" val="2617403406"/>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407726" y="4785485"/>
            <a:ext cx="593688" cy="255107"/>
          </a:xfrm>
          <a:prstGeom prst="rect">
            <a:avLst/>
          </a:prstGeom>
        </p:spPr>
        <p:txBody>
          <a:bodyPr/>
          <a:lstStyle/>
          <a:p>
            <a:pPr>
              <a:defRPr/>
            </a:pPr>
            <a:endParaRPr lang="en-GB" altLang="zh-CN" sz="787" dirty="0">
              <a:solidFill>
                <a:prstClr val="black"/>
              </a:solidFill>
              <a:latin typeface="Arial" pitchFamily="34" charset="0"/>
            </a:endParaRPr>
          </a:p>
        </p:txBody>
      </p:sp>
      <p:sp>
        <p:nvSpPr>
          <p:cNvPr id="5" name="标题 1"/>
          <p:cNvSpPr>
            <a:spLocks noGrp="1"/>
          </p:cNvSpPr>
          <p:nvPr>
            <p:ph type="title"/>
          </p:nvPr>
        </p:nvSpPr>
        <p:spPr>
          <a:xfrm>
            <a:off x="377904" y="107975"/>
            <a:ext cx="8367821" cy="350919"/>
          </a:xfrm>
          <a:prstGeom prst="rect">
            <a:avLst/>
          </a:prstGeom>
        </p:spPr>
        <p:txBody>
          <a:bodyPr anchor="ctr"/>
          <a:lstStyle>
            <a:lvl1pPr>
              <a:defRPr sz="2099">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内容占位符 5"/>
          <p:cNvSpPr>
            <a:spLocks noGrp="1"/>
          </p:cNvSpPr>
          <p:nvPr>
            <p:ph sz="quarter" idx="11"/>
          </p:nvPr>
        </p:nvSpPr>
        <p:spPr>
          <a:xfrm>
            <a:off x="377331" y="566870"/>
            <a:ext cx="8367821" cy="4103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88017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7904" y="107975"/>
            <a:ext cx="8367821" cy="350919"/>
          </a:xfrm>
          <a:prstGeom prst="rect">
            <a:avLst/>
          </a:prstGeom>
        </p:spPr>
        <p:txBody>
          <a:bodyPr anchor="ctr"/>
          <a:lstStyle>
            <a:lvl1pPr>
              <a:defRPr sz="2099">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Rectangle 10"/>
          <p:cNvSpPr>
            <a:spLocks noGrp="1" noChangeArrowheads="1"/>
          </p:cNvSpPr>
          <p:nvPr>
            <p:ph type="dt" sz="half" idx="10"/>
          </p:nvPr>
        </p:nvSpPr>
        <p:spPr>
          <a:xfrm>
            <a:off x="6407726" y="4785485"/>
            <a:ext cx="593688" cy="255107"/>
          </a:xfrm>
          <a:prstGeom prst="rect">
            <a:avLst/>
          </a:prstGeom>
          <a:ln/>
        </p:spPr>
        <p:txBody>
          <a:bodyPr anchor="ctr"/>
          <a:lstStyle>
            <a:lvl1pPr>
              <a:defRPr sz="825"/>
            </a:lvl1pPr>
          </a:lstStyle>
          <a:p>
            <a:pPr>
              <a:defRPr/>
            </a:pPr>
            <a:endParaRPr lang="en-GB" altLang="zh-CN" sz="787" dirty="0">
              <a:solidFill>
                <a:prstClr val="black"/>
              </a:solidFill>
              <a:latin typeface="Arial" pitchFamily="34" charset="0"/>
            </a:endParaRPr>
          </a:p>
        </p:txBody>
      </p:sp>
    </p:spTree>
    <p:extLst>
      <p:ext uri="{BB962C8B-B14F-4D97-AF65-F5344CB8AC3E}">
        <p14:creationId xmlns:p14="http://schemas.microsoft.com/office/powerpoint/2010/main" val="40203677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Rectangle 10"/>
          <p:cNvSpPr>
            <a:spLocks noGrp="1" noChangeArrowheads="1"/>
          </p:cNvSpPr>
          <p:nvPr>
            <p:ph type="dt" sz="half" idx="10"/>
          </p:nvPr>
        </p:nvSpPr>
        <p:spPr>
          <a:xfrm>
            <a:off x="6407726" y="4785485"/>
            <a:ext cx="593688" cy="255107"/>
          </a:xfrm>
          <a:prstGeom prst="rect">
            <a:avLst/>
          </a:prstGeom>
          <a:ln/>
        </p:spPr>
        <p:txBody>
          <a:bodyPr anchor="ctr"/>
          <a:lstStyle>
            <a:lvl1pPr>
              <a:defRPr sz="825"/>
            </a:lvl1pPr>
          </a:lstStyle>
          <a:p>
            <a:pPr>
              <a:defRPr/>
            </a:pPr>
            <a:endParaRPr lang="en-GB" altLang="zh-CN" sz="787" dirty="0">
              <a:solidFill>
                <a:prstClr val="black"/>
              </a:solidFill>
              <a:latin typeface="Arial" pitchFamily="34" charset="0"/>
            </a:endParaRPr>
          </a:p>
        </p:txBody>
      </p:sp>
    </p:spTree>
    <p:extLst>
      <p:ext uri="{BB962C8B-B14F-4D97-AF65-F5344CB8AC3E}">
        <p14:creationId xmlns:p14="http://schemas.microsoft.com/office/powerpoint/2010/main" val="42837457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xfrm>
            <a:off x="5929592" y="4849587"/>
            <a:ext cx="1056960" cy="196964"/>
          </a:xfrm>
          <a:prstGeom prst="rect">
            <a:avLst/>
          </a:prstGeom>
          <a:ln/>
        </p:spPr>
        <p:txBody>
          <a:bodyPr/>
          <a:lstStyle>
            <a:lvl1pPr>
              <a:defRPr/>
            </a:lvl1pPr>
          </a:lstStyle>
          <a:p>
            <a:pPr>
              <a:defRPr/>
            </a:pPr>
            <a:endParaRPr lang="en-GB" altLang="zh-CN">
              <a:solidFill>
                <a:srgbClr val="000000"/>
              </a:solidFill>
              <a:latin typeface="Arial" pitchFamily="34" charset="0"/>
            </a:endParaRPr>
          </a:p>
        </p:txBody>
      </p:sp>
    </p:spTree>
    <p:extLst>
      <p:ext uri="{BB962C8B-B14F-4D97-AF65-F5344CB8AC3E}">
        <p14:creationId xmlns:p14="http://schemas.microsoft.com/office/powerpoint/2010/main" val="1775970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7508509" y="4184080"/>
            <a:ext cx="818937" cy="616601"/>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1193" y="589224"/>
            <a:ext cx="9142809" cy="2856838"/>
          </a:xfrm>
          <a:prstGeom prst="rect">
            <a:avLst/>
          </a:prstGeom>
          <a:noFill/>
          <a:ln w="9525">
            <a:noFill/>
            <a:miter lim="800000"/>
            <a:headEnd/>
            <a:tailEnd/>
          </a:ln>
        </p:spPr>
      </p:pic>
      <p:sp>
        <p:nvSpPr>
          <p:cNvPr id="5" name="Text Box 4"/>
          <p:cNvSpPr txBox="1">
            <a:spLocks noChangeArrowheads="1"/>
          </p:cNvSpPr>
          <p:nvPr/>
        </p:nvSpPr>
        <p:spPr bwMode="auto">
          <a:xfrm>
            <a:off x="652294" y="4656649"/>
            <a:ext cx="1996888" cy="197585"/>
          </a:xfrm>
          <a:prstGeom prst="rect">
            <a:avLst/>
          </a:prstGeom>
          <a:noFill/>
          <a:ln w="9525">
            <a:noFill/>
            <a:miter lim="800000"/>
            <a:headEnd/>
            <a:tailEnd/>
          </a:ln>
        </p:spPr>
        <p:txBody>
          <a:bodyPr wrap="none" lIns="58513" tIns="29257" rIns="58513" bIns="29257">
            <a:spAutoFit/>
          </a:bodyPr>
          <a:lstStyle/>
          <a:p>
            <a:pPr defTabSz="586719" eaLnBrk="0" hangingPunct="0">
              <a:defRPr/>
            </a:pPr>
            <a:r>
              <a:rPr lang="en-US" altLang="zh-CN" sz="900" dirty="0">
                <a:solidFill>
                  <a:prstClr val="black"/>
                </a:solidFill>
                <a:latin typeface="FrutigerNext LT Bold" pitchFamily="1" charset="0"/>
                <a:ea typeface="MS PGothic" pitchFamily="34" charset="-128"/>
              </a:rPr>
              <a:t>HUAWEI TECHNOLOGIES Co., Ltd.</a:t>
            </a:r>
            <a:endParaRPr lang="en-US" altLang="zh-CN" sz="1650" dirty="0">
              <a:solidFill>
                <a:prstClr val="black"/>
              </a:solidFill>
              <a:latin typeface="Arial" charset="0"/>
              <a:ea typeface="MS PGothic" pitchFamily="34" charset="-128"/>
            </a:endParaRPr>
          </a:p>
        </p:txBody>
      </p:sp>
      <p:sp>
        <p:nvSpPr>
          <p:cNvPr id="6" name="Text Box 5"/>
          <p:cNvSpPr txBox="1">
            <a:spLocks noChangeArrowheads="1"/>
          </p:cNvSpPr>
          <p:nvPr/>
        </p:nvSpPr>
        <p:spPr bwMode="auto">
          <a:xfrm>
            <a:off x="6993103" y="3041343"/>
            <a:ext cx="1899743" cy="245212"/>
          </a:xfrm>
          <a:prstGeom prst="rect">
            <a:avLst/>
          </a:prstGeom>
          <a:noFill/>
          <a:ln w="9525">
            <a:noFill/>
            <a:miter lim="800000"/>
            <a:headEnd/>
            <a:tailEnd/>
          </a:ln>
          <a:effectLst/>
        </p:spPr>
        <p:txBody>
          <a:bodyPr lIns="68300" tIns="34151" rIns="68300" bIns="34151"/>
          <a:lstStyle/>
          <a:p>
            <a:pPr defTabSz="614037">
              <a:defRPr/>
            </a:pPr>
            <a:r>
              <a:rPr lang="en-US" altLang="zh-CN" sz="1200" dirty="0">
                <a:solidFill>
                  <a:prstClr val="black"/>
                </a:solidFill>
                <a:latin typeface="Arial" pitchFamily="34" charset="0"/>
              </a:rPr>
              <a:t>www.huawei.com</a:t>
            </a:r>
          </a:p>
        </p:txBody>
      </p:sp>
      <p:sp>
        <p:nvSpPr>
          <p:cNvPr id="7" name="Rectangle 6"/>
          <p:cNvSpPr>
            <a:spLocks noChangeArrowheads="1"/>
          </p:cNvSpPr>
          <p:nvPr/>
        </p:nvSpPr>
        <p:spPr bwMode="auto">
          <a:xfrm>
            <a:off x="4201813" y="4656649"/>
            <a:ext cx="1253095" cy="197585"/>
          </a:xfrm>
          <a:prstGeom prst="rect">
            <a:avLst/>
          </a:prstGeom>
          <a:noFill/>
          <a:ln w="9525" algn="ctr">
            <a:noFill/>
            <a:miter lim="800000"/>
            <a:headEnd/>
            <a:tailEnd/>
          </a:ln>
          <a:effectLst/>
        </p:spPr>
        <p:txBody>
          <a:bodyPr wrap="none" lIns="58513" tIns="29257" rIns="58513" bIns="29257">
            <a:spAutoFit/>
          </a:bodyPr>
          <a:lstStyle/>
          <a:p>
            <a:pPr defTabSz="586719" eaLnBrk="0" hangingPunct="0">
              <a:defRPr/>
            </a:pPr>
            <a:r>
              <a:rPr lang="en-US" altLang="zh-CN" sz="900" dirty="0">
                <a:solidFill>
                  <a:prstClr val="black"/>
                </a:solidFill>
                <a:latin typeface="FrutigerNext LT Bold" pitchFamily="1" charset="0"/>
                <a:ea typeface="ＭＳ Ｐゴシック" pitchFamily="34" charset="-128"/>
              </a:rPr>
              <a:t>HUAWEI Confidential </a:t>
            </a:r>
          </a:p>
        </p:txBody>
      </p:sp>
      <p:sp>
        <p:nvSpPr>
          <p:cNvPr id="8" name="Rectangle 7"/>
          <p:cNvSpPr>
            <a:spLocks noChangeArrowheads="1"/>
          </p:cNvSpPr>
          <p:nvPr/>
        </p:nvSpPr>
        <p:spPr bwMode="auto">
          <a:xfrm>
            <a:off x="6419372" y="246403"/>
            <a:ext cx="2333017" cy="232210"/>
          </a:xfrm>
          <a:prstGeom prst="rect">
            <a:avLst/>
          </a:prstGeom>
          <a:noFill/>
          <a:ln w="9525" algn="ctr">
            <a:noFill/>
            <a:miter lim="800000"/>
            <a:headEnd/>
            <a:tailEnd/>
          </a:ln>
          <a:effectLst/>
        </p:spPr>
        <p:txBody>
          <a:bodyPr lIns="58513" tIns="29257" rIns="58513" bIns="29257">
            <a:spAutoFit/>
          </a:bodyPr>
          <a:lstStyle/>
          <a:p>
            <a:pPr defTabSz="586719" eaLnBrk="0" hangingPunct="0">
              <a:defRPr/>
            </a:pPr>
            <a:r>
              <a:rPr lang="en-US" altLang="zh-CN" sz="1125" dirty="0">
                <a:solidFill>
                  <a:srgbClr val="666666"/>
                </a:solidFill>
                <a:latin typeface="FrutigerNext LT Regular" pitchFamily="34" charset="0"/>
                <a:ea typeface="ＭＳ Ｐゴシック" pitchFamily="34" charset="-128"/>
              </a:rPr>
              <a:t>Security Level: </a:t>
            </a:r>
          </a:p>
        </p:txBody>
      </p:sp>
      <p:sp>
        <p:nvSpPr>
          <p:cNvPr id="44040" name="Rectangle 8"/>
          <p:cNvSpPr>
            <a:spLocks noGrp="1" noChangeArrowheads="1"/>
          </p:cNvSpPr>
          <p:nvPr>
            <p:ph type="ctrTitle" sz="quarter"/>
          </p:nvPr>
        </p:nvSpPr>
        <p:spPr>
          <a:xfrm>
            <a:off x="685807" y="1646641"/>
            <a:ext cx="5489575" cy="869156"/>
          </a:xfrm>
          <a:prstGeom prst="rect">
            <a:avLst/>
          </a:prstGeo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39739355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407726" y="4785485"/>
            <a:ext cx="593688" cy="255107"/>
          </a:xfrm>
          <a:prstGeom prst="rect">
            <a:avLst/>
          </a:prstGeom>
        </p:spPr>
        <p:txBody>
          <a:bodyPr/>
          <a:lstStyle/>
          <a:p>
            <a:pPr>
              <a:defRPr/>
            </a:pPr>
            <a:endParaRPr lang="en-GB" altLang="zh-CN" sz="787" dirty="0">
              <a:solidFill>
                <a:prstClr val="black"/>
              </a:solidFill>
              <a:latin typeface="Arial" pitchFamily="34" charset="0"/>
            </a:endParaRPr>
          </a:p>
        </p:txBody>
      </p:sp>
      <p:sp>
        <p:nvSpPr>
          <p:cNvPr id="5" name="标题 1"/>
          <p:cNvSpPr>
            <a:spLocks noGrp="1"/>
          </p:cNvSpPr>
          <p:nvPr>
            <p:ph type="title"/>
          </p:nvPr>
        </p:nvSpPr>
        <p:spPr>
          <a:xfrm>
            <a:off x="377904" y="107975"/>
            <a:ext cx="8367821" cy="350919"/>
          </a:xfrm>
          <a:prstGeom prst="rect">
            <a:avLst/>
          </a:prstGeom>
        </p:spPr>
        <p:txBody>
          <a:bodyPr anchor="ctr"/>
          <a:lstStyle>
            <a:lvl1pPr>
              <a:defRPr sz="2099">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内容占位符 5"/>
          <p:cNvSpPr>
            <a:spLocks noGrp="1"/>
          </p:cNvSpPr>
          <p:nvPr>
            <p:ph sz="quarter" idx="11"/>
          </p:nvPr>
        </p:nvSpPr>
        <p:spPr>
          <a:xfrm>
            <a:off x="377331" y="566870"/>
            <a:ext cx="8367821" cy="4103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130106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7904" y="107975"/>
            <a:ext cx="8367821" cy="350919"/>
          </a:xfrm>
          <a:prstGeom prst="rect">
            <a:avLst/>
          </a:prstGeom>
        </p:spPr>
        <p:txBody>
          <a:bodyPr anchor="ctr"/>
          <a:lstStyle>
            <a:lvl1pPr>
              <a:defRPr sz="2099">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Rectangle 10"/>
          <p:cNvSpPr>
            <a:spLocks noGrp="1" noChangeArrowheads="1"/>
          </p:cNvSpPr>
          <p:nvPr>
            <p:ph type="dt" sz="half" idx="10"/>
          </p:nvPr>
        </p:nvSpPr>
        <p:spPr>
          <a:xfrm>
            <a:off x="6407726" y="4785485"/>
            <a:ext cx="593688" cy="255107"/>
          </a:xfrm>
          <a:prstGeom prst="rect">
            <a:avLst/>
          </a:prstGeom>
          <a:ln/>
        </p:spPr>
        <p:txBody>
          <a:bodyPr anchor="ctr"/>
          <a:lstStyle>
            <a:lvl1pPr>
              <a:defRPr sz="825"/>
            </a:lvl1pPr>
          </a:lstStyle>
          <a:p>
            <a:pPr>
              <a:defRPr/>
            </a:pPr>
            <a:endParaRPr lang="en-GB" altLang="zh-CN" sz="787" dirty="0">
              <a:solidFill>
                <a:prstClr val="black"/>
              </a:solidFill>
              <a:latin typeface="Arial" pitchFamily="34" charset="0"/>
            </a:endParaRPr>
          </a:p>
        </p:txBody>
      </p:sp>
    </p:spTree>
    <p:extLst>
      <p:ext uri="{BB962C8B-B14F-4D97-AF65-F5344CB8AC3E}">
        <p14:creationId xmlns:p14="http://schemas.microsoft.com/office/powerpoint/2010/main" val="2501178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Rectangle 10"/>
          <p:cNvSpPr>
            <a:spLocks noGrp="1" noChangeArrowheads="1"/>
          </p:cNvSpPr>
          <p:nvPr>
            <p:ph type="dt" sz="half" idx="10"/>
          </p:nvPr>
        </p:nvSpPr>
        <p:spPr>
          <a:xfrm>
            <a:off x="6407726" y="4785485"/>
            <a:ext cx="593688" cy="255107"/>
          </a:xfrm>
          <a:prstGeom prst="rect">
            <a:avLst/>
          </a:prstGeom>
          <a:ln/>
        </p:spPr>
        <p:txBody>
          <a:bodyPr anchor="ctr"/>
          <a:lstStyle>
            <a:lvl1pPr>
              <a:defRPr sz="825"/>
            </a:lvl1pPr>
          </a:lstStyle>
          <a:p>
            <a:pPr>
              <a:defRPr/>
            </a:pPr>
            <a:endParaRPr lang="en-GB" altLang="zh-CN" sz="787" dirty="0">
              <a:solidFill>
                <a:prstClr val="black"/>
              </a:solidFill>
              <a:latin typeface="Arial" pitchFamily="34" charset="0"/>
            </a:endParaRPr>
          </a:p>
        </p:txBody>
      </p:sp>
    </p:spTree>
    <p:extLst>
      <p:ext uri="{BB962C8B-B14F-4D97-AF65-F5344CB8AC3E}">
        <p14:creationId xmlns:p14="http://schemas.microsoft.com/office/powerpoint/2010/main" val="3995800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xfrm>
            <a:off x="5929592" y="4849587"/>
            <a:ext cx="1056960" cy="196964"/>
          </a:xfrm>
          <a:prstGeom prst="rect">
            <a:avLst/>
          </a:prstGeom>
          <a:ln/>
        </p:spPr>
        <p:txBody>
          <a:bodyPr/>
          <a:lstStyle>
            <a:lvl1pPr>
              <a:defRPr/>
            </a:lvl1pPr>
          </a:lstStyle>
          <a:p>
            <a:pPr>
              <a:defRPr/>
            </a:pPr>
            <a:endParaRPr lang="en-GB" altLang="zh-CN">
              <a:solidFill>
                <a:srgbClr val="000000"/>
              </a:solidFill>
              <a:latin typeface="Arial" pitchFamily="34" charset="0"/>
            </a:endParaRPr>
          </a:p>
        </p:txBody>
      </p:sp>
    </p:spTree>
    <p:extLst>
      <p:ext uri="{BB962C8B-B14F-4D97-AF65-F5344CB8AC3E}">
        <p14:creationId xmlns:p14="http://schemas.microsoft.com/office/powerpoint/2010/main" val="32494595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ure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616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scen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L 形 7"/>
          <p:cNvSpPr/>
          <p:nvPr userDrawn="1"/>
        </p:nvSpPr>
        <p:spPr>
          <a:xfrm rot="5400000">
            <a:off x="5945050" y="1243271"/>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5" name="Text Placeholder 4"/>
          <p:cNvSpPr>
            <a:spLocks noGrp="1"/>
          </p:cNvSpPr>
          <p:nvPr>
            <p:ph type="body" sz="quarter" idx="11" hasCustomPrompt="1"/>
          </p:nvPr>
        </p:nvSpPr>
        <p:spPr>
          <a:xfrm>
            <a:off x="404167" y="1249506"/>
            <a:ext cx="5316445" cy="1040798"/>
          </a:xfrm>
          <a:prstGeom prst="rect">
            <a:avLst/>
          </a:prstGeom>
        </p:spPr>
        <p:txBody>
          <a:bodyPr/>
          <a:lstStyle>
            <a:lvl1pPr>
              <a:defRPr/>
            </a:lvl1pPr>
            <a:lvl2pPr>
              <a:defRPr/>
            </a:lvl2pPr>
            <a:lvl3pPr>
              <a:defRPr/>
            </a:lvl3pPr>
            <a:lvl4pPr>
              <a:defRPr/>
            </a:lvl4pPr>
            <a:lvl5pPr>
              <a:defRPr/>
            </a:lvl5pPr>
          </a:lstStyle>
          <a:p>
            <a:pPr lvl="0"/>
            <a:r>
              <a:rPr lang="en-US" dirty="0"/>
              <a:t>Author:</a:t>
            </a:r>
          </a:p>
          <a:p>
            <a:pPr lvl="1"/>
            <a:r>
              <a:rPr lang="en-US" dirty="0"/>
              <a:t>Department:</a:t>
            </a:r>
          </a:p>
          <a:p>
            <a:pPr lvl="2"/>
            <a:r>
              <a:rPr lang="en-US" dirty="0"/>
              <a:t>Date:</a:t>
            </a:r>
          </a:p>
          <a:p>
            <a:pPr lvl="3"/>
            <a:r>
              <a:rPr lang="en-US" dirty="0"/>
              <a:t>Subject:</a:t>
            </a:r>
          </a:p>
          <a:p>
            <a:pPr lvl="4"/>
            <a:r>
              <a:rPr lang="en-US" dirty="0"/>
              <a:t>Sub-Item</a:t>
            </a:r>
          </a:p>
        </p:txBody>
      </p:sp>
    </p:spTree>
    <p:extLst>
      <p:ext uri="{BB962C8B-B14F-4D97-AF65-F5344CB8AC3E}">
        <p14:creationId xmlns:p14="http://schemas.microsoft.com/office/powerpoint/2010/main" val="3251511582"/>
      </p:ext>
    </p:extLst>
  </p:cSld>
  <p:clrMapOvr>
    <a:masterClrMapping/>
  </p:clrMapOvr>
  <p:extLst mod="1">
    <p:ext uri="{DCECCB84-F9BA-43D5-87BE-67443E8EF086}">
      <p15:sldGuideLst xmlns:p15="http://schemas.microsoft.com/office/powerpoint/2012/main">
        <p15:guide id="1" orient="horz" pos="341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599EA8-6349-3349-B5F3-BFB77398A869}"/>
              </a:ext>
            </a:extLst>
          </p:cNvPr>
          <p:cNvSpPr txBox="1"/>
          <p:nvPr userDrawn="1"/>
        </p:nvSpPr>
        <p:spPr>
          <a:xfrm>
            <a:off x="455441" y="1051549"/>
            <a:ext cx="2939627" cy="646203"/>
          </a:xfrm>
          <a:prstGeom prst="rect">
            <a:avLst/>
          </a:prstGeom>
          <a:noFill/>
        </p:spPr>
        <p:txBody>
          <a:bodyPr wrap="square" rtlCol="0">
            <a:spAutoFit/>
          </a:bodyPr>
          <a:lstStyle/>
          <a:p>
            <a:r>
              <a:rPr lang="en-US" sz="3599" dirty="0">
                <a:solidFill>
                  <a:srgbClr val="231815"/>
                </a:solidFill>
              </a:rPr>
              <a:t>Thank you.</a:t>
            </a:r>
          </a:p>
        </p:txBody>
      </p:sp>
    </p:spTree>
    <p:extLst>
      <p:ext uri="{BB962C8B-B14F-4D97-AF65-F5344CB8AC3E}">
        <p14:creationId xmlns:p14="http://schemas.microsoft.com/office/powerpoint/2010/main" val="110795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395288" y="-2381"/>
            <a:ext cx="8355072" cy="544248"/>
          </a:xfrm>
          <a:prstGeom prst="rect">
            <a:avLst/>
          </a:prstGeom>
          <a:ln>
            <a:noFill/>
          </a:ln>
        </p:spPr>
        <p:txBody>
          <a:bodyPr anchor="b"/>
          <a:lstStyle>
            <a:lvl1pPr>
              <a:defRPr sz="1400" b="1">
                <a:latin typeface="Arial" panose="020B0604020202020204" pitchFamily="34" charset="0"/>
                <a:cs typeface="Arial" panose="020B0604020202020204" pitchFamily="34" charset="0"/>
              </a:defRPr>
            </a:lvl1pPr>
          </a:lstStyle>
          <a:p>
            <a:r>
              <a:rPr lang="en-US" altLang="zh-CN" dirty="0"/>
              <a:t>Title</a:t>
            </a:r>
            <a:endParaRPr lang="zh-CN" altLang="en-US" dirty="0"/>
          </a:p>
        </p:txBody>
      </p:sp>
      <p:cxnSp>
        <p:nvCxnSpPr>
          <p:cNvPr id="9" name="Straight Connector 8"/>
          <p:cNvCxnSpPr/>
          <p:nvPr userDrawn="1"/>
        </p:nvCxnSpPr>
        <p:spPr bwMode="auto">
          <a:xfrm flipV="1">
            <a:off x="395288" y="544598"/>
            <a:ext cx="8355072" cy="0"/>
          </a:xfrm>
          <a:prstGeom prst="line">
            <a:avLst/>
          </a:prstGeom>
          <a:ln w="12700">
            <a:solidFill>
              <a:schemeClr val="tx2"/>
            </a:solidFill>
            <a:prstDash val="sysDot"/>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7278806"/>
      </p:ext>
    </p:extLst>
  </p:cSld>
  <p:clrMapOvr>
    <a:masterClrMapping/>
  </p:clrMapOvr>
  <p:extLst mod="1">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2971" userDrawn="1">
          <p15:clr>
            <a:srgbClr val="FBAE40"/>
          </p15:clr>
        </p15:guide>
        <p15:guide id="4" pos="2789" userDrawn="1">
          <p15:clr>
            <a:srgbClr val="FBAE40"/>
          </p15:clr>
        </p15:guide>
        <p15:guide id="5" pos="249" userDrawn="1">
          <p15:clr>
            <a:srgbClr val="FBAE40"/>
          </p15:clr>
        </p15:guide>
        <p15:guide id="6" pos="5511" userDrawn="1">
          <p15:clr>
            <a:srgbClr val="FBAE40"/>
          </p15:clr>
        </p15:guide>
        <p15:guide id="7" orient="horz" pos="395" userDrawn="1">
          <p15:clr>
            <a:srgbClr val="FBAE40"/>
          </p15:clr>
        </p15:guide>
        <p15:guide id="8" orient="horz" pos="304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546668" y="342101"/>
            <a:ext cx="8052334" cy="745050"/>
          </a:xfrm>
          <a:prstGeom prst="rect">
            <a:avLst/>
          </a:prstGeom>
        </p:spPr>
        <p:txBody>
          <a:bodyPr lIns="0" tIns="0" rIns="0" bIns="0" anchor="t">
            <a:normAutofit/>
          </a:bodyPr>
          <a:lstStyle>
            <a:lvl1pPr marL="0" indent="0" algn="l">
              <a:lnSpc>
                <a:spcPts val="2571"/>
              </a:lnSpc>
              <a:spcBef>
                <a:spcPts val="0"/>
              </a:spcBef>
              <a:buNone/>
              <a:defRPr sz="2399"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445236" indent="0" algn="ctr">
              <a:buNone/>
              <a:defRPr sz="1948"/>
            </a:lvl2pPr>
            <a:lvl3pPr marL="890470" indent="0" algn="ctr">
              <a:buNone/>
              <a:defRPr sz="1753"/>
            </a:lvl3pPr>
            <a:lvl4pPr marL="1335707" indent="0" algn="ctr">
              <a:buNone/>
              <a:defRPr sz="1559"/>
            </a:lvl4pPr>
            <a:lvl5pPr marL="1780942" indent="0" algn="ctr">
              <a:buNone/>
              <a:defRPr sz="1559"/>
            </a:lvl5pPr>
            <a:lvl6pPr marL="2226176" indent="0" algn="ctr">
              <a:buNone/>
              <a:defRPr sz="1559"/>
            </a:lvl6pPr>
            <a:lvl7pPr marL="2671412" indent="0" algn="ctr">
              <a:buNone/>
              <a:defRPr sz="1559"/>
            </a:lvl7pPr>
            <a:lvl8pPr marL="3116648" indent="0" algn="ctr">
              <a:buNone/>
              <a:defRPr sz="1559"/>
            </a:lvl8pPr>
            <a:lvl9pPr marL="3561882" indent="0" algn="ctr">
              <a:buNone/>
              <a:defRPr sz="1559"/>
            </a:lvl9pPr>
          </a:lstStyle>
          <a:p>
            <a:r>
              <a:rPr lang="en-US" dirty="0"/>
              <a:t>Click to edit Master title style</a:t>
            </a:r>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544304" y="1126492"/>
            <a:ext cx="8047024" cy="3517844"/>
          </a:xfrm>
          <a:prstGeom prst="rect">
            <a:avLst/>
          </a:prstGeom>
        </p:spPr>
        <p:txBody>
          <a:bodyPr lIns="0" tIns="0" rIns="0" bIns="0"/>
          <a:lstStyle>
            <a:lvl1pPr marL="9276" indent="0">
              <a:lnSpc>
                <a:spcPct val="100000"/>
              </a:lnSpc>
              <a:spcBef>
                <a:spcPts val="0"/>
              </a:spcBef>
              <a:buFontTx/>
              <a:buNone/>
              <a:tabLst>
                <a:tab pos="905930" algn="ctr"/>
              </a:tabLst>
              <a:defRPr sz="1349"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394220" indent="-128315">
              <a:buFont typeface="Arial" panose="020B0604020202020204" pitchFamily="34" charset="0"/>
              <a:buChar char="•"/>
              <a:tabLst>
                <a:tab pos="905930" algn="ctr"/>
              </a:tabLst>
              <a:defRPr sz="974" baseline="0"/>
            </a:lvl2pPr>
            <a:lvl3pPr marL="394220" indent="-128315">
              <a:buFont typeface="Arial" panose="020B0604020202020204" pitchFamily="34" charset="0"/>
              <a:buChar char="•"/>
              <a:tabLst>
                <a:tab pos="905930" algn="ctr"/>
              </a:tabLst>
              <a:defRPr sz="974" baseline="0"/>
            </a:lvl3pPr>
            <a:lvl4pPr marL="394220" indent="-128315">
              <a:buFont typeface="Arial" panose="020B0604020202020204" pitchFamily="34" charset="0"/>
              <a:buChar char="•"/>
              <a:tabLst>
                <a:tab pos="905930" algn="ctr"/>
              </a:tabLst>
              <a:defRPr sz="974" baseline="0"/>
            </a:lvl4pPr>
            <a:lvl5pPr marL="394220" indent="-128315">
              <a:buFont typeface="Arial" panose="020B0604020202020204" pitchFamily="34" charset="0"/>
              <a:buChar char="•"/>
              <a:tabLst>
                <a:tab pos="905930" algn="ctr"/>
              </a:tabLst>
              <a:defRPr sz="974" baseline="0"/>
            </a:lvl5pPr>
          </a:lstStyle>
          <a:p>
            <a:pPr lvl="0"/>
            <a:r>
              <a:rPr lang="en-US" dirty="0"/>
              <a:t>Click to edit Master text style</a:t>
            </a:r>
          </a:p>
        </p:txBody>
      </p:sp>
    </p:spTree>
    <p:extLst>
      <p:ext uri="{BB962C8B-B14F-4D97-AF65-F5344CB8AC3E}">
        <p14:creationId xmlns:p14="http://schemas.microsoft.com/office/powerpoint/2010/main" val="2582290854"/>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95992" y="716281"/>
            <a:ext cx="8243887" cy="3855719"/>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标题 1"/>
          <p:cNvSpPr>
            <a:spLocks noGrp="1"/>
          </p:cNvSpPr>
          <p:nvPr>
            <p:ph type="title"/>
          </p:nvPr>
        </p:nvSpPr>
        <p:spPr>
          <a:xfrm>
            <a:off x="395288" y="-2381"/>
            <a:ext cx="8355072" cy="552450"/>
          </a:xfrm>
          <a:prstGeom prst="rect">
            <a:avLst/>
          </a:prstGeom>
          <a:ln>
            <a:noFill/>
          </a:ln>
        </p:spPr>
        <p:txBody>
          <a:bodyPr anchor="b"/>
          <a:lstStyle>
            <a:lvl1pPr>
              <a:defRPr sz="2800"/>
            </a:lvl1pPr>
          </a:lstStyle>
          <a:p>
            <a:r>
              <a:rPr lang="zh-CN" altLang="en-US" dirty="0"/>
              <a:t>单击此处编辑母版标题样式</a:t>
            </a:r>
          </a:p>
        </p:txBody>
      </p:sp>
      <p:cxnSp>
        <p:nvCxnSpPr>
          <p:cNvPr id="9" name="Straight Connector 8"/>
          <p:cNvCxnSpPr/>
          <p:nvPr userDrawn="1"/>
        </p:nvCxnSpPr>
        <p:spPr bwMode="auto">
          <a:xfrm flipV="1">
            <a:off x="395288" y="544598"/>
            <a:ext cx="8355072" cy="0"/>
          </a:xfrm>
          <a:prstGeom prst="line">
            <a:avLst/>
          </a:prstGeom>
          <a:ln w="12700">
            <a:solidFill>
              <a:schemeClr val="tx2"/>
            </a:solidFill>
            <a:prstDash val="sysDot"/>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91938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546668" y="342101"/>
            <a:ext cx="8052334" cy="745050"/>
          </a:xfrm>
          <a:prstGeom prst="rect">
            <a:avLst/>
          </a:prstGeom>
        </p:spPr>
        <p:txBody>
          <a:bodyPr lIns="0" tIns="0" rIns="0" bIns="0" anchor="t">
            <a:normAutofit/>
          </a:bodyPr>
          <a:lstStyle>
            <a:lvl1pPr marL="0" indent="0" algn="l">
              <a:lnSpc>
                <a:spcPts val="2571"/>
              </a:lnSpc>
              <a:spcBef>
                <a:spcPts val="0"/>
              </a:spcBef>
              <a:buNone/>
              <a:defRPr sz="2399" baseline="0">
                <a:solidFill>
                  <a:schemeClr val="tx1"/>
                </a:solidFill>
                <a:latin typeface="Microsoft YaHei" panose="020B0503020204020204" pitchFamily="34" charset="-122"/>
                <a:ea typeface="Microsoft YaHei" panose="020B0503020204020204" pitchFamily="34" charset="-122"/>
              </a:defRPr>
            </a:lvl1pPr>
            <a:lvl2pPr marL="445236" indent="0" algn="ctr">
              <a:buNone/>
              <a:defRPr sz="1948"/>
            </a:lvl2pPr>
            <a:lvl3pPr marL="890470" indent="0" algn="ctr">
              <a:buNone/>
              <a:defRPr sz="1753"/>
            </a:lvl3pPr>
            <a:lvl4pPr marL="1335707" indent="0" algn="ctr">
              <a:buNone/>
              <a:defRPr sz="1559"/>
            </a:lvl4pPr>
            <a:lvl5pPr marL="1780942" indent="0" algn="ctr">
              <a:buNone/>
              <a:defRPr sz="1559"/>
            </a:lvl5pPr>
            <a:lvl6pPr marL="2226176" indent="0" algn="ctr">
              <a:buNone/>
              <a:defRPr sz="1559"/>
            </a:lvl6pPr>
            <a:lvl7pPr marL="2671412" indent="0" algn="ctr">
              <a:buNone/>
              <a:defRPr sz="1559"/>
            </a:lvl7pPr>
            <a:lvl8pPr marL="3116648" indent="0" algn="ctr">
              <a:buNone/>
              <a:defRPr sz="1559"/>
            </a:lvl8pPr>
            <a:lvl9pPr marL="3561882" indent="0" algn="ctr">
              <a:buNone/>
              <a:defRPr sz="155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552466" y="1126492"/>
            <a:ext cx="8047024" cy="3517844"/>
          </a:xfrm>
          <a:prstGeom prst="rect">
            <a:avLst/>
          </a:prstGeom>
        </p:spPr>
        <p:txBody>
          <a:bodyPr lIns="0" tIns="0" rIns="0" bIns="0"/>
          <a:lstStyle>
            <a:lvl1pPr marL="9276" indent="0">
              <a:lnSpc>
                <a:spcPct val="100000"/>
              </a:lnSpc>
              <a:spcBef>
                <a:spcPts val="0"/>
              </a:spcBef>
              <a:buFontTx/>
              <a:buNone/>
              <a:tabLst>
                <a:tab pos="905930" algn="ctr"/>
              </a:tabLst>
              <a:defRPr sz="134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94220" indent="-128315">
              <a:buFont typeface="Arial" panose="020B0604020202020204" pitchFamily="34" charset="0"/>
              <a:buChar char="•"/>
              <a:tabLst>
                <a:tab pos="905930" algn="ctr"/>
              </a:tabLst>
              <a:defRPr sz="974" baseline="0"/>
            </a:lvl2pPr>
            <a:lvl3pPr marL="394220" indent="-128315">
              <a:buFont typeface="Arial" panose="020B0604020202020204" pitchFamily="34" charset="0"/>
              <a:buChar char="•"/>
              <a:tabLst>
                <a:tab pos="905930" algn="ctr"/>
              </a:tabLst>
              <a:defRPr sz="974" baseline="0"/>
            </a:lvl3pPr>
            <a:lvl4pPr marL="394220" indent="-128315">
              <a:buFont typeface="Arial" panose="020B0604020202020204" pitchFamily="34" charset="0"/>
              <a:buChar char="•"/>
              <a:tabLst>
                <a:tab pos="905930" algn="ctr"/>
              </a:tabLst>
              <a:defRPr sz="974" baseline="0"/>
            </a:lvl4pPr>
            <a:lvl5pPr marL="394220" indent="-128315">
              <a:buFont typeface="Arial" panose="020B0604020202020204" pitchFamily="34" charset="0"/>
              <a:buChar char="•"/>
              <a:tabLst>
                <a:tab pos="905930" algn="ctr"/>
              </a:tabLst>
              <a:defRPr sz="974"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32132711"/>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er">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 y="-1"/>
            <a:ext cx="9143999" cy="4201699"/>
          </a:xfrm>
          <a:prstGeom prst="rect">
            <a:avLst/>
          </a:prstGeom>
        </p:spPr>
      </p:pic>
      <p:sp>
        <p:nvSpPr>
          <p:cNvPr id="8" name="L 形 7"/>
          <p:cNvSpPr/>
          <p:nvPr userDrawn="1"/>
        </p:nvSpPr>
        <p:spPr>
          <a:xfrm rot="10800000">
            <a:off x="7874096" y="1142211"/>
            <a:ext cx="538242" cy="525774"/>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6" name="Title 1">
            <a:extLst>
              <a:ext uri="{FF2B5EF4-FFF2-40B4-BE49-F238E27FC236}">
                <a16:creationId xmlns:a16="http://schemas.microsoft.com/office/drawing/2014/main" id="{3236E419-24FA-6844-8A51-A4590063A7CC}"/>
              </a:ext>
            </a:extLst>
          </p:cNvPr>
          <p:cNvSpPr>
            <a:spLocks noGrp="1"/>
          </p:cNvSpPr>
          <p:nvPr>
            <p:ph type="ctrTitle"/>
          </p:nvPr>
        </p:nvSpPr>
        <p:spPr>
          <a:xfrm>
            <a:off x="673986" y="680321"/>
            <a:ext cx="4917935" cy="517691"/>
          </a:xfrm>
          <a:prstGeom prst="rect">
            <a:avLst/>
          </a:prstGeom>
        </p:spPr>
        <p:txBody>
          <a:bodyPr lIns="0" tIns="0" rIns="0" bIns="0" anchor="t">
            <a:normAutofit/>
          </a:bodyPr>
          <a:lstStyle>
            <a:lvl1pPr algn="l">
              <a:defRPr sz="2399" b="0" i="0">
                <a:solidFill>
                  <a:schemeClr val="tx1"/>
                </a:solidFill>
                <a:latin typeface="+mn-lt"/>
                <a:ea typeface="Microsoft YaHei" panose="020B0503020204020204" pitchFamily="34" charset="-122"/>
              </a:defRPr>
            </a:lvl1pPr>
          </a:lstStyle>
          <a:p>
            <a:r>
              <a:rPr lang="en-US" dirty="0"/>
              <a:t>Click to edit Master title style</a:t>
            </a:r>
          </a:p>
        </p:txBody>
      </p:sp>
      <p:sp>
        <p:nvSpPr>
          <p:cNvPr id="9" name="Text Placeholder 2">
            <a:extLst>
              <a:ext uri="{FF2B5EF4-FFF2-40B4-BE49-F238E27FC236}">
                <a16:creationId xmlns:a16="http://schemas.microsoft.com/office/drawing/2014/main" id="{4F4605C2-F6D4-AE4D-B6C5-05150BCBE5ED}"/>
              </a:ext>
            </a:extLst>
          </p:cNvPr>
          <p:cNvSpPr>
            <a:spLocks noGrp="1"/>
          </p:cNvSpPr>
          <p:nvPr>
            <p:ph type="body" sz="quarter" idx="10"/>
          </p:nvPr>
        </p:nvSpPr>
        <p:spPr>
          <a:xfrm>
            <a:off x="701729" y="1455323"/>
            <a:ext cx="4890190" cy="415498"/>
          </a:xfrm>
        </p:spPr>
        <p:txBody>
          <a:bodyPr/>
          <a:lstStyle>
            <a:lvl1pPr>
              <a:defRPr sz="1050">
                <a:solidFill>
                  <a:schemeClr val="tx1"/>
                </a:solidFill>
              </a:defRPr>
            </a:lvl1pPr>
            <a:lvl2pPr>
              <a:defRPr sz="1050"/>
            </a:lvl2pPr>
            <a:lvl3pPr>
              <a:defRPr sz="1050"/>
            </a:lvl3pPr>
            <a:lvl4pPr>
              <a:defRPr sz="1050"/>
            </a:lvl4pPr>
            <a:lvl5pPr>
              <a:defRPr sz="1050"/>
            </a:lvl5pPr>
          </a:lstStyle>
          <a:p>
            <a:pPr lvl="0"/>
            <a:r>
              <a:rPr lang="en-US" dirty="0"/>
              <a:t>Edit Master text styles</a:t>
            </a:r>
          </a:p>
          <a:p>
            <a:pPr lvl="0"/>
            <a:endParaRPr lang="en-US" dirty="0"/>
          </a:p>
        </p:txBody>
      </p:sp>
    </p:spTree>
    <p:extLst>
      <p:ext uri="{BB962C8B-B14F-4D97-AF65-F5344CB8AC3E}">
        <p14:creationId xmlns:p14="http://schemas.microsoft.com/office/powerpoint/2010/main" val="3954219952"/>
      </p:ext>
    </p:extLst>
  </p:cSld>
  <p:clrMapOvr>
    <a:masterClrMapping/>
  </p:clrMapOvr>
  <p:extLst mod="1">
    <p:ext uri="{DCECCB84-F9BA-43D5-87BE-67443E8EF086}">
      <p15:sldGuideLst xmlns:p15="http://schemas.microsoft.com/office/powerpoint/2012/main">
        <p15:guide id="1" orient="horz" pos="341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ac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 y="1"/>
            <a:ext cx="9144175" cy="4201699"/>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5908617" y="1496916"/>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p:nvPr>
        </p:nvSpPr>
        <p:spPr>
          <a:xfrm>
            <a:off x="673986" y="680321"/>
            <a:ext cx="4917935" cy="517691"/>
          </a:xfrm>
          <a:prstGeom prst="rect">
            <a:avLst/>
          </a:prstGeom>
        </p:spPr>
        <p:txBody>
          <a:bodyPr lIns="0" tIns="0" rIns="0" bIns="0" anchor="t">
            <a:normAutofit/>
          </a:bodyPr>
          <a:lstStyle>
            <a:lvl1pPr algn="l">
              <a:defRPr sz="2399" b="0" i="0">
                <a:solidFill>
                  <a:schemeClr val="tx1"/>
                </a:solidFill>
                <a:latin typeface="+mn-lt"/>
                <a:ea typeface="Microsoft YaHei" panose="020B0503020204020204" pitchFamily="34" charset="-122"/>
              </a:defRPr>
            </a:lvl1pPr>
          </a:lstStyle>
          <a:p>
            <a:r>
              <a:rPr lang="en-US" dirty="0"/>
              <a:t>Click to edit Master title style</a:t>
            </a:r>
          </a:p>
        </p:txBody>
      </p:sp>
      <p:sp>
        <p:nvSpPr>
          <p:cNvPr id="5" name="Text Placeholder 2">
            <a:extLst>
              <a:ext uri="{FF2B5EF4-FFF2-40B4-BE49-F238E27FC236}">
                <a16:creationId xmlns:a16="http://schemas.microsoft.com/office/drawing/2014/main" id="{0FFED1EF-6729-004B-BC63-4B2C5E4E7D39}"/>
              </a:ext>
            </a:extLst>
          </p:cNvPr>
          <p:cNvSpPr>
            <a:spLocks noGrp="1"/>
          </p:cNvSpPr>
          <p:nvPr>
            <p:ph type="body" sz="quarter" idx="10"/>
          </p:nvPr>
        </p:nvSpPr>
        <p:spPr>
          <a:xfrm>
            <a:off x="701729" y="1455323"/>
            <a:ext cx="4890190" cy="415498"/>
          </a:xfrm>
        </p:spPr>
        <p:txBody>
          <a:bodyPr/>
          <a:lstStyle>
            <a:lvl1pPr>
              <a:defRPr sz="1050">
                <a:solidFill>
                  <a:schemeClr val="tx1"/>
                </a:solidFill>
              </a:defRPr>
            </a:lvl1pPr>
            <a:lvl2pPr>
              <a:defRPr sz="1050"/>
            </a:lvl2pPr>
            <a:lvl3pPr>
              <a:defRPr sz="1050"/>
            </a:lvl3pPr>
            <a:lvl4pPr>
              <a:defRPr sz="1050"/>
            </a:lvl4pPr>
            <a:lvl5pPr>
              <a:defRPr sz="1050"/>
            </a:lvl5pPr>
          </a:lstStyle>
          <a:p>
            <a:pPr lvl="0"/>
            <a:r>
              <a:rPr lang="en-US" dirty="0"/>
              <a:t>Edit Master text styles</a:t>
            </a:r>
          </a:p>
          <a:p>
            <a:pPr lvl="0"/>
            <a:endParaRPr lang="en-US" dirty="0"/>
          </a:p>
        </p:txBody>
      </p:sp>
    </p:spTree>
    <p:extLst>
      <p:ext uri="{BB962C8B-B14F-4D97-AF65-F5344CB8AC3E}">
        <p14:creationId xmlns:p14="http://schemas.microsoft.com/office/powerpoint/2010/main" val="3746241739"/>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Explore">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18667"/>
          <a:stretch/>
        </p:blipFill>
        <p:spPr>
          <a:xfrm>
            <a:off x="0" y="1"/>
            <a:ext cx="9151030" cy="4196021"/>
          </a:xfrm>
          <a:prstGeom prst="rect">
            <a:avLst/>
          </a:prstGeom>
        </p:spPr>
      </p:pic>
      <p:sp>
        <p:nvSpPr>
          <p:cNvPr id="10" name="Text Placeholder 2">
            <a:extLst>
              <a:ext uri="{FF2B5EF4-FFF2-40B4-BE49-F238E27FC236}">
                <a16:creationId xmlns:a16="http://schemas.microsoft.com/office/drawing/2014/main" id="{BC6FADA1-64AC-754D-8189-CC7486A73AA6}"/>
              </a:ext>
            </a:extLst>
          </p:cNvPr>
          <p:cNvSpPr>
            <a:spLocks noGrp="1"/>
          </p:cNvSpPr>
          <p:nvPr>
            <p:ph type="body" sz="quarter" idx="11"/>
          </p:nvPr>
        </p:nvSpPr>
        <p:spPr>
          <a:xfrm>
            <a:off x="684374" y="4678149"/>
            <a:ext cx="1111894" cy="300595"/>
          </a:xfrm>
          <a:prstGeom prst="rect">
            <a:avLst/>
          </a:prstGeom>
        </p:spPr>
        <p:txBody>
          <a:bodyPr lIns="0" tIns="0" rIns="0" bIns="0"/>
          <a:lstStyle>
            <a:lvl1pPr>
              <a:defRPr sz="675">
                <a:solidFill>
                  <a:schemeClr val="tx1"/>
                </a:solidFill>
                <a:latin typeface="Arial" panose="020B0604020202020204" pitchFamily="34" charset="0"/>
                <a:cs typeface="Arial" panose="020B0604020202020204" pitchFamily="34" charset="0"/>
              </a:defRPr>
            </a:lvl1pPr>
            <a:lvl2pPr>
              <a:defRPr sz="1050"/>
            </a:lvl2pPr>
            <a:lvl3pPr>
              <a:defRPr sz="1050"/>
            </a:lvl3pPr>
            <a:lvl4pPr>
              <a:defRPr sz="1050"/>
            </a:lvl4pPr>
            <a:lvl5pPr>
              <a:defRPr sz="1050"/>
            </a:lvl5pPr>
          </a:lstStyle>
          <a:p>
            <a:pPr lvl="0"/>
            <a:r>
              <a:rPr lang="en-US" altLang="zh-CN"/>
              <a:t>Edit Master text styles</a:t>
            </a:r>
          </a:p>
          <a:p>
            <a:pPr lvl="1"/>
            <a:r>
              <a:rPr lang="en-US" altLang="zh-CN"/>
              <a:t>Second level</a:t>
            </a:r>
          </a:p>
        </p:txBody>
      </p:sp>
      <p:sp>
        <p:nvSpPr>
          <p:cNvPr id="7" name="L 形 6"/>
          <p:cNvSpPr/>
          <p:nvPr userDrawn="1"/>
        </p:nvSpPr>
        <p:spPr>
          <a:xfrm rot="5400000">
            <a:off x="5888054" y="1598027"/>
            <a:ext cx="525774" cy="53824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75"/>
          </a:p>
        </p:txBody>
      </p:sp>
      <p:sp>
        <p:nvSpPr>
          <p:cNvPr id="8" name="Text Placeholder 2">
            <a:extLst>
              <a:ext uri="{FF2B5EF4-FFF2-40B4-BE49-F238E27FC236}">
                <a16:creationId xmlns:a16="http://schemas.microsoft.com/office/drawing/2014/main" id="{80221E27-F39A-5848-9F2D-07F8693DFAE1}"/>
              </a:ext>
            </a:extLst>
          </p:cNvPr>
          <p:cNvSpPr>
            <a:spLocks noGrp="1"/>
          </p:cNvSpPr>
          <p:nvPr>
            <p:ph type="body" sz="quarter" idx="10"/>
          </p:nvPr>
        </p:nvSpPr>
        <p:spPr>
          <a:xfrm>
            <a:off x="701729" y="1455322"/>
            <a:ext cx="4890190" cy="358303"/>
          </a:xfrm>
          <a:prstGeom prst="rect">
            <a:avLst/>
          </a:prstGeom>
        </p:spPr>
        <p:txBody>
          <a:bodyPr lIns="0" tIns="0" rIns="0" bIns="0"/>
          <a:lstStyle>
            <a:lvl1pPr>
              <a:defRPr sz="1050">
                <a:solidFill>
                  <a:schemeClr val="tx1"/>
                </a:solidFill>
                <a:latin typeface="Arial" panose="020B0604020202020204" pitchFamily="34" charset="0"/>
                <a:cs typeface="Arial" panose="020B0604020202020204" pitchFamily="34" charset="0"/>
              </a:defRPr>
            </a:lvl1pPr>
            <a:lvl2pPr>
              <a:defRPr sz="1050"/>
            </a:lvl2pPr>
            <a:lvl3pPr>
              <a:defRPr sz="1050"/>
            </a:lvl3pPr>
            <a:lvl4pPr>
              <a:defRPr sz="1050"/>
            </a:lvl4pPr>
            <a:lvl5pPr>
              <a:defRPr sz="1050"/>
            </a:lvl5pPr>
          </a:lstStyle>
          <a:p>
            <a:pPr lvl="0"/>
            <a:r>
              <a:rPr lang="en-US" altLang="zh-CN"/>
              <a:t>Edit Master text styles</a:t>
            </a:r>
          </a:p>
          <a:p>
            <a:pPr lvl="1"/>
            <a:r>
              <a:rPr lang="en-US" altLang="zh-CN"/>
              <a:t>Second level</a:t>
            </a:r>
          </a:p>
        </p:txBody>
      </p:sp>
      <p:sp>
        <p:nvSpPr>
          <p:cNvPr id="9" name="Subtitle 2">
            <a:extLst>
              <a:ext uri="{FF2B5EF4-FFF2-40B4-BE49-F238E27FC236}">
                <a16:creationId xmlns:a16="http://schemas.microsoft.com/office/drawing/2014/main" id="{D08BA7CF-6D0E-3345-90BD-85C5AFAE5BE8}"/>
              </a:ext>
            </a:extLst>
          </p:cNvPr>
          <p:cNvSpPr>
            <a:spLocks noGrp="1"/>
          </p:cNvSpPr>
          <p:nvPr>
            <p:ph type="subTitle" idx="1" hasCustomPrompt="1"/>
          </p:nvPr>
        </p:nvSpPr>
        <p:spPr>
          <a:xfrm>
            <a:off x="670445" y="675475"/>
            <a:ext cx="4937590" cy="610400"/>
          </a:xfrm>
          <a:prstGeom prst="rect">
            <a:avLst/>
          </a:prstGeom>
        </p:spPr>
        <p:txBody>
          <a:bodyPr lIns="0" tIns="0" rIns="0" bIns="0" anchor="t">
            <a:normAutofit/>
          </a:bodyPr>
          <a:lstStyle>
            <a:lvl1pPr marL="0" indent="0" algn="l">
              <a:lnSpc>
                <a:spcPts val="2571"/>
              </a:lnSpc>
              <a:spcBef>
                <a:spcPts val="0"/>
              </a:spcBef>
              <a:buNone/>
              <a:defRPr sz="2399"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445247" indent="0" algn="ctr">
              <a:buNone/>
              <a:defRPr sz="1948"/>
            </a:lvl2pPr>
            <a:lvl3pPr marL="890492" indent="0" algn="ctr">
              <a:buNone/>
              <a:defRPr sz="1753"/>
            </a:lvl3pPr>
            <a:lvl4pPr marL="1335740" indent="0" algn="ctr">
              <a:buNone/>
              <a:defRPr sz="1559"/>
            </a:lvl4pPr>
            <a:lvl5pPr marL="1780986" indent="0" algn="ctr">
              <a:buNone/>
              <a:defRPr sz="1559"/>
            </a:lvl5pPr>
            <a:lvl6pPr marL="2226232" indent="0" algn="ctr">
              <a:buNone/>
              <a:defRPr sz="1559"/>
            </a:lvl6pPr>
            <a:lvl7pPr marL="2671478" indent="0" algn="ctr">
              <a:buNone/>
              <a:defRPr sz="1559"/>
            </a:lvl7pPr>
            <a:lvl8pPr marL="3116726" indent="0" algn="ctr">
              <a:buNone/>
              <a:defRPr sz="1559"/>
            </a:lvl8pPr>
            <a:lvl9pPr marL="3561971" indent="0" algn="ctr">
              <a:buNone/>
              <a:defRPr sz="1559"/>
            </a:lvl9pPr>
          </a:lstStyle>
          <a:p>
            <a:r>
              <a:rPr lang="en-US" dirty="0"/>
              <a:t>Click to edit Master title style</a:t>
            </a:r>
          </a:p>
        </p:txBody>
      </p:sp>
    </p:spTree>
    <p:extLst>
      <p:ext uri="{BB962C8B-B14F-4D97-AF65-F5344CB8AC3E}">
        <p14:creationId xmlns:p14="http://schemas.microsoft.com/office/powerpoint/2010/main" val="111747669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ure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681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599EA8-6349-3349-B5F3-BFB77398A869}"/>
              </a:ext>
            </a:extLst>
          </p:cNvPr>
          <p:cNvSpPr txBox="1"/>
          <p:nvPr userDrawn="1"/>
        </p:nvSpPr>
        <p:spPr>
          <a:xfrm>
            <a:off x="455441" y="1051549"/>
            <a:ext cx="2939627" cy="646203"/>
          </a:xfrm>
          <a:prstGeom prst="rect">
            <a:avLst/>
          </a:prstGeom>
          <a:noFill/>
        </p:spPr>
        <p:txBody>
          <a:bodyPr wrap="square" rtlCol="0">
            <a:spAutoFit/>
          </a:bodyPr>
          <a:lstStyle/>
          <a:p>
            <a:pPr algn="l"/>
            <a:r>
              <a:rPr lang="en-US" sz="3599" dirty="0">
                <a:solidFill>
                  <a:schemeClr val="tx1"/>
                </a:solidFill>
              </a:rPr>
              <a:t>Thank you.</a:t>
            </a:r>
          </a:p>
        </p:txBody>
      </p:sp>
    </p:spTree>
    <p:extLst>
      <p:ext uri="{BB962C8B-B14F-4D97-AF65-F5344CB8AC3E}">
        <p14:creationId xmlns:p14="http://schemas.microsoft.com/office/powerpoint/2010/main" val="95571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theme" Target="../theme/theme10.xml"/><Relationship Id="rId1" Type="http://schemas.openxmlformats.org/officeDocument/2006/relationships/slideLayout" Target="../slideLayouts/slideLayout4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heme" Target="../theme/theme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4.tiff"/></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2.xml"/><Relationship Id="rId7" Type="http://schemas.openxmlformats.org/officeDocument/2006/relationships/image" Target="../media/image16.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5.jpg"/><Relationship Id="rId5" Type="http://schemas.openxmlformats.org/officeDocument/2006/relationships/theme" Target="../theme/theme4.xml"/><Relationship Id="rId4" Type="http://schemas.openxmlformats.org/officeDocument/2006/relationships/slideLayout" Target="../slideLayouts/slideLayout13.xml"/><Relationship Id="rId9" Type="http://schemas.openxmlformats.org/officeDocument/2006/relationships/image" Target="../media/image18.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5.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6.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31.xml"/><Relationship Id="rId7" Type="http://schemas.openxmlformats.org/officeDocument/2006/relationships/image" Target="../media/image19.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7.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36.xml"/><Relationship Id="rId7" Type="http://schemas.openxmlformats.org/officeDocument/2006/relationships/image" Target="../media/image19.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8.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image" Target="../media/image14.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4009500"/>
            <a:ext cx="9144028" cy="11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9"/>
          <p:cNvSpPr>
            <a:spLocks noGrp="1"/>
          </p:cNvSpPr>
          <p:nvPr>
            <p:ph type="title"/>
          </p:nvPr>
        </p:nvSpPr>
        <p:spPr>
          <a:xfrm>
            <a:off x="404842" y="671795"/>
            <a:ext cx="5315768" cy="333425"/>
          </a:xfrm>
          <a:prstGeom prst="rect">
            <a:avLst/>
          </a:prstGeom>
        </p:spPr>
        <p:txBody>
          <a:bodyPr vert="horz" lIns="0" tIns="0" rIns="0" bIns="0" rtlCol="0" anchor="ctr">
            <a:spAutoFit/>
          </a:bodyPr>
          <a:lstStyle/>
          <a:p>
            <a:r>
              <a:rPr lang="en-US"/>
              <a:t>Click to edit Master title style</a:t>
            </a:r>
            <a:endParaRPr lang="en-US" dirty="0"/>
          </a:p>
        </p:txBody>
      </p:sp>
      <p:sp>
        <p:nvSpPr>
          <p:cNvPr id="17" name="Text Placeholder 16"/>
          <p:cNvSpPr>
            <a:spLocks noGrp="1"/>
          </p:cNvSpPr>
          <p:nvPr>
            <p:ph type="body" idx="1"/>
          </p:nvPr>
        </p:nvSpPr>
        <p:spPr>
          <a:xfrm>
            <a:off x="404842" y="1503760"/>
            <a:ext cx="5315768" cy="1040798"/>
          </a:xfrm>
          <a:prstGeom prst="rect">
            <a:avLst/>
          </a:prstGeom>
        </p:spPr>
        <p:txBody>
          <a:bodyPr vert="horz" lIns="91440" tIns="45720" rIns="91440" bIns="45720" rtlCol="0">
            <a:spAutoFit/>
          </a:bodyPr>
          <a:lstStyle/>
          <a:p>
            <a:pPr lvl="0"/>
            <a:r>
              <a:rPr lang="en-US" dirty="0"/>
              <a:t>Author:</a:t>
            </a:r>
          </a:p>
          <a:p>
            <a:pPr lvl="1"/>
            <a:r>
              <a:rPr lang="en-US" dirty="0"/>
              <a:t>Department: </a:t>
            </a:r>
          </a:p>
          <a:p>
            <a:pPr lvl="2"/>
            <a:r>
              <a:rPr lang="en-US" dirty="0"/>
              <a:t>Date:</a:t>
            </a:r>
          </a:p>
          <a:p>
            <a:pPr lvl="3"/>
            <a:r>
              <a:rPr lang="en-US" dirty="0"/>
              <a:t>Subject:</a:t>
            </a:r>
          </a:p>
          <a:p>
            <a:pPr lvl="4"/>
            <a:r>
              <a:rPr lang="en-US" dirty="0"/>
              <a:t>Sub-item</a:t>
            </a:r>
          </a:p>
        </p:txBody>
      </p:sp>
      <p:pic>
        <p:nvPicPr>
          <p:cNvPr id="2"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6158995" y="4279500"/>
            <a:ext cx="2714707" cy="594360"/>
          </a:xfrm>
          <a:prstGeom prst="rect">
            <a:avLst/>
          </a:prstGeom>
        </p:spPr>
      </p:pic>
      <p:sp>
        <p:nvSpPr>
          <p:cNvPr id="3" name="Footer Placeholder 2"/>
          <p:cNvSpPr>
            <a:spLocks noGrp="1"/>
          </p:cNvSpPr>
          <p:nvPr>
            <p:ph type="ftr" sz="quarter" idx="3"/>
          </p:nvPr>
        </p:nvSpPr>
        <p:spPr>
          <a:xfrm>
            <a:off x="404844" y="4439579"/>
            <a:ext cx="3086085" cy="273844"/>
          </a:xfrm>
          <a:prstGeom prst="rect">
            <a:avLst/>
          </a:prstGeom>
        </p:spPr>
        <p:txBody>
          <a:bodyPr vert="horz" lIns="91440" tIns="45720" rIns="91440" bIns="45720" rtlCol="0" anchor="ctr"/>
          <a:lstStyle>
            <a:lvl1pPr algn="l">
              <a:defRPr sz="900">
                <a:solidFill>
                  <a:schemeClr val="bg2">
                    <a:lumMod val="75000"/>
                  </a:schemeClr>
                </a:solidFill>
              </a:defRPr>
            </a:lvl1pPr>
          </a:lstStyle>
          <a:p>
            <a:endParaRPr lang="en-US" dirty="0"/>
          </a:p>
        </p:txBody>
      </p:sp>
      <p:sp>
        <p:nvSpPr>
          <p:cNvPr id="5" name="Date Placeholder 4"/>
          <p:cNvSpPr>
            <a:spLocks noGrp="1"/>
          </p:cNvSpPr>
          <p:nvPr>
            <p:ph type="dt" sz="half" idx="2"/>
          </p:nvPr>
        </p:nvSpPr>
        <p:spPr>
          <a:xfrm>
            <a:off x="3875136" y="4433894"/>
            <a:ext cx="1393759" cy="273844"/>
          </a:xfrm>
          <a:prstGeom prst="rect">
            <a:avLst/>
          </a:prstGeom>
        </p:spPr>
        <p:txBody>
          <a:bodyPr vert="horz" lIns="91440" tIns="45720" rIns="91440" bIns="45720" rtlCol="0" anchor="ctr"/>
          <a:lstStyle>
            <a:lvl1pPr algn="ctr">
              <a:defRPr lang="en-US" sz="900" smtClean="0">
                <a:solidFill>
                  <a:schemeClr val="bg2">
                    <a:lumMod val="75000"/>
                  </a:schemeClr>
                </a:solidFill>
              </a:defRPr>
            </a:lvl1pPr>
          </a:lstStyle>
          <a:p>
            <a:endParaRPr lang="en-US"/>
          </a:p>
        </p:txBody>
      </p:sp>
      <p:sp>
        <p:nvSpPr>
          <p:cNvPr id="6" name="Slide Number Placeholder 5"/>
          <p:cNvSpPr>
            <a:spLocks noGrp="1"/>
          </p:cNvSpPr>
          <p:nvPr>
            <p:ph type="sldNum" sz="quarter" idx="4"/>
          </p:nvPr>
        </p:nvSpPr>
        <p:spPr>
          <a:xfrm>
            <a:off x="8359072" y="4849965"/>
            <a:ext cx="514631" cy="273844"/>
          </a:xfrm>
          <a:prstGeom prst="rect">
            <a:avLst/>
          </a:prstGeom>
        </p:spPr>
        <p:txBody>
          <a:bodyPr vert="horz" lIns="91440" tIns="45720" rIns="91440" bIns="45720" rtlCol="0" anchor="ctr"/>
          <a:lstStyle>
            <a:lvl1pPr algn="r">
              <a:defRPr sz="900">
                <a:solidFill>
                  <a:schemeClr val="bg2">
                    <a:lumMod val="75000"/>
                  </a:schemeClr>
                </a:solidFill>
              </a:defRPr>
            </a:lvl1pPr>
          </a:lstStyle>
          <a:p>
            <a:fld id="{515348B9-AF07-468C-ACD6-2781480BFF89}" type="slidenum">
              <a:rPr lang="en-US" smtClean="0"/>
              <a:pPr/>
              <a:t>‹#›</a:t>
            </a:fld>
            <a:endParaRPr lang="en-US"/>
          </a:p>
        </p:txBody>
      </p:sp>
    </p:spTree>
    <p:extLst>
      <p:ext uri="{BB962C8B-B14F-4D97-AF65-F5344CB8AC3E}">
        <p14:creationId xmlns:p14="http://schemas.microsoft.com/office/powerpoint/2010/main" val="1004616685"/>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269" r:id="rId7"/>
  </p:sldLayoutIdLst>
  <p:hf sldNum="0" hdr="0" ftr="0" dt="0"/>
  <p:txStyles>
    <p:titleStyle>
      <a:lvl1pPr algn="l" defTabSz="685492" rtl="0" eaLnBrk="1" latinLnBrk="0" hangingPunct="1">
        <a:lnSpc>
          <a:spcPts val="2579"/>
        </a:lnSpc>
        <a:spcBef>
          <a:spcPct val="0"/>
        </a:spcBef>
        <a:buNone/>
        <a:defRPr sz="2399" kern="1200">
          <a:solidFill>
            <a:schemeClr val="tx1"/>
          </a:solidFill>
          <a:latin typeface="+mj-lt"/>
          <a:ea typeface="Microsoft YaHei" panose="020B0503020204020204" pitchFamily="34" charset="-122"/>
          <a:cs typeface="+mj-cs"/>
        </a:defRPr>
      </a:lvl1pPr>
    </p:titleStyle>
    <p:bodyStyle>
      <a:lvl1pPr marL="0" indent="0" algn="l" defTabSz="685492" rtl="0" eaLnBrk="1" latinLnBrk="0" hangingPunct="1">
        <a:lnSpc>
          <a:spcPct val="100000"/>
        </a:lnSpc>
        <a:spcBef>
          <a:spcPts val="0"/>
        </a:spcBef>
        <a:buFontTx/>
        <a:buNone/>
        <a:defRPr lang="en-US" sz="1050" kern="1200" dirty="0" smtClean="0">
          <a:solidFill>
            <a:schemeClr val="tx1"/>
          </a:solidFill>
          <a:latin typeface="+mj-lt"/>
          <a:ea typeface="Microsoft YaHei" panose="020B0503020204020204" pitchFamily="34" charset="-122"/>
          <a:cs typeface="Arial" panose="020B0604020202020204" pitchFamily="34" charset="0"/>
        </a:defRPr>
      </a:lvl1pPr>
      <a:lvl2pPr marL="342746" indent="0" algn="l" defTabSz="685492" rtl="0" eaLnBrk="1" latinLnBrk="0" hangingPunct="1">
        <a:lnSpc>
          <a:spcPct val="90000"/>
        </a:lnSpc>
        <a:spcBef>
          <a:spcPts val="375"/>
        </a:spcBef>
        <a:buFontTx/>
        <a:buNone/>
        <a:defRPr lang="en-US" sz="1050" kern="1200" dirty="0" smtClean="0">
          <a:solidFill>
            <a:schemeClr val="tx1"/>
          </a:solidFill>
          <a:latin typeface="+mj-lt"/>
          <a:ea typeface="+mn-ea"/>
          <a:cs typeface="Arial" panose="020B0604020202020204" pitchFamily="34" charset="0"/>
        </a:defRPr>
      </a:lvl2pPr>
      <a:lvl3pPr marL="342755" indent="0" algn="l" defTabSz="685492"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3pPr>
      <a:lvl4pPr marL="0" indent="0" algn="l" defTabSz="685492"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4pPr>
      <a:lvl5pPr marL="342755" indent="0" algn="l" defTabSz="685492" rtl="0" eaLnBrk="1" latinLnBrk="0" hangingPunct="1">
        <a:lnSpc>
          <a:spcPct val="90000"/>
        </a:lnSpc>
        <a:spcBef>
          <a:spcPts val="375"/>
        </a:spcBef>
        <a:buFontTx/>
        <a:buNone/>
        <a:defRPr sz="1050" kern="1200">
          <a:solidFill>
            <a:schemeClr val="tx1"/>
          </a:solidFill>
          <a:latin typeface="+mj-lt"/>
          <a:ea typeface="+mn-ea"/>
          <a:cs typeface="Arial" panose="020B0604020202020204" pitchFamily="34" charset="0"/>
        </a:defRPr>
      </a:lvl5pPr>
      <a:lvl6pPr marL="1885101" indent="-171373" algn="l" defTabSz="685492"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847" indent="-171373" algn="l" defTabSz="685492"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594" indent="-171373" algn="l" defTabSz="685492"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338" indent="-171373" algn="l" defTabSz="685492"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492" rtl="0" eaLnBrk="1" latinLnBrk="0" hangingPunct="1">
        <a:defRPr sz="1349" kern="1200">
          <a:solidFill>
            <a:schemeClr val="tx1"/>
          </a:solidFill>
          <a:latin typeface="+mn-lt"/>
          <a:ea typeface="+mn-ea"/>
          <a:cs typeface="+mn-cs"/>
        </a:defRPr>
      </a:lvl1pPr>
      <a:lvl2pPr marL="342746" algn="l" defTabSz="685492" rtl="0" eaLnBrk="1" latinLnBrk="0" hangingPunct="1">
        <a:defRPr sz="1349" kern="1200">
          <a:solidFill>
            <a:schemeClr val="tx1"/>
          </a:solidFill>
          <a:latin typeface="+mn-lt"/>
          <a:ea typeface="+mn-ea"/>
          <a:cs typeface="+mn-cs"/>
        </a:defRPr>
      </a:lvl2pPr>
      <a:lvl3pPr marL="685492" algn="l" defTabSz="685492" rtl="0" eaLnBrk="1" latinLnBrk="0" hangingPunct="1">
        <a:defRPr sz="1349" kern="1200">
          <a:solidFill>
            <a:schemeClr val="tx1"/>
          </a:solidFill>
          <a:latin typeface="+mn-lt"/>
          <a:ea typeface="+mn-ea"/>
          <a:cs typeface="+mn-cs"/>
        </a:defRPr>
      </a:lvl3pPr>
      <a:lvl4pPr marL="1028237" algn="l" defTabSz="685492" rtl="0" eaLnBrk="1" latinLnBrk="0" hangingPunct="1">
        <a:defRPr sz="1349" kern="1200">
          <a:solidFill>
            <a:schemeClr val="tx1"/>
          </a:solidFill>
          <a:latin typeface="+mn-lt"/>
          <a:ea typeface="+mn-ea"/>
          <a:cs typeface="+mn-cs"/>
        </a:defRPr>
      </a:lvl4pPr>
      <a:lvl5pPr marL="1370983" algn="l" defTabSz="685492" rtl="0" eaLnBrk="1" latinLnBrk="0" hangingPunct="1">
        <a:defRPr sz="1349" kern="1200">
          <a:solidFill>
            <a:schemeClr val="tx1"/>
          </a:solidFill>
          <a:latin typeface="+mn-lt"/>
          <a:ea typeface="+mn-ea"/>
          <a:cs typeface="+mn-cs"/>
        </a:defRPr>
      </a:lvl5pPr>
      <a:lvl6pPr marL="1713728" algn="l" defTabSz="685492" rtl="0" eaLnBrk="1" latinLnBrk="0" hangingPunct="1">
        <a:defRPr sz="1349" kern="1200">
          <a:solidFill>
            <a:schemeClr val="tx1"/>
          </a:solidFill>
          <a:latin typeface="+mn-lt"/>
          <a:ea typeface="+mn-ea"/>
          <a:cs typeface="+mn-cs"/>
        </a:defRPr>
      </a:lvl6pPr>
      <a:lvl7pPr marL="2056475" algn="l" defTabSz="685492" rtl="0" eaLnBrk="1" latinLnBrk="0" hangingPunct="1">
        <a:defRPr sz="1349" kern="1200">
          <a:solidFill>
            <a:schemeClr val="tx1"/>
          </a:solidFill>
          <a:latin typeface="+mn-lt"/>
          <a:ea typeface="+mn-ea"/>
          <a:cs typeface="+mn-cs"/>
        </a:defRPr>
      </a:lvl7pPr>
      <a:lvl8pPr marL="2399220" algn="l" defTabSz="685492" rtl="0" eaLnBrk="1" latinLnBrk="0" hangingPunct="1">
        <a:defRPr sz="1349" kern="1200">
          <a:solidFill>
            <a:schemeClr val="tx1"/>
          </a:solidFill>
          <a:latin typeface="+mn-lt"/>
          <a:ea typeface="+mn-ea"/>
          <a:cs typeface="+mn-cs"/>
        </a:defRPr>
      </a:lvl8pPr>
      <a:lvl9pPr marL="2741966" algn="l" defTabSz="685492" rtl="0" eaLnBrk="1" latinLnBrk="0" hangingPunct="1">
        <a:defRPr sz="134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59" userDrawn="1">
          <p15:clr>
            <a:srgbClr val="F26B43"/>
          </p15:clr>
        </p15:guide>
        <p15:guide id="2" pos="3842" userDrawn="1">
          <p15:clr>
            <a:srgbClr val="F26B43"/>
          </p15:clr>
        </p15:guide>
        <p15:guide id="3" pos="566" userDrawn="1">
          <p15:clr>
            <a:srgbClr val="F26B43"/>
          </p15:clr>
        </p15:guide>
        <p15:guide id="4" orient="horz" pos="4007" userDrawn="1">
          <p15:clr>
            <a:srgbClr val="F26B43"/>
          </p15:clr>
        </p15:guide>
        <p15:guide id="5" orient="horz" pos="1235" userDrawn="1">
          <p15:clr>
            <a:srgbClr val="F26B43"/>
          </p15:clr>
        </p15:guide>
        <p15:guide id="6" orient="horz" pos="553"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2" descr="C:\Users\z00124665\Desktop\HW LOGO(横版）.png"/>
          <p:cNvPicPr>
            <a:picLocks noChangeAspect="1" noChangeArrowheads="1"/>
          </p:cNvPicPr>
          <p:nvPr/>
        </p:nvPicPr>
        <p:blipFill>
          <a:blip r:embed="rId3" cstate="screen"/>
          <a:srcRect/>
          <a:stretch>
            <a:fillRect/>
          </a:stretch>
        </p:blipFill>
        <p:spPr bwMode="auto">
          <a:xfrm>
            <a:off x="8291786" y="4908550"/>
            <a:ext cx="689880" cy="168048"/>
          </a:xfrm>
          <a:prstGeom prst="rect">
            <a:avLst/>
          </a:prstGeom>
          <a:noFill/>
        </p:spPr>
      </p:pic>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551" y="5242451"/>
            <a:ext cx="2253177" cy="288000"/>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4763002" y="5242451"/>
            <a:ext cx="2744470" cy="288000"/>
          </a:xfrm>
          <a:prstGeom prst="rect">
            <a:avLst/>
          </a:prstGeom>
        </p:spPr>
      </p:pic>
      <p:pic>
        <p:nvPicPr>
          <p:cNvPr id="14" name="Picture 1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47637" y="5236490"/>
            <a:ext cx="2326454" cy="297366"/>
          </a:xfrm>
          <a:prstGeom prst="rect">
            <a:avLst/>
          </a:prstGeom>
        </p:spPr>
      </p:pic>
      <p:pic>
        <p:nvPicPr>
          <p:cNvPr id="15" name="Picture 14"/>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7596382" y="5236490"/>
            <a:ext cx="1547618" cy="293961"/>
          </a:xfrm>
          <a:prstGeom prst="rect">
            <a:avLst/>
          </a:prstGeom>
        </p:spPr>
      </p:pic>
      <p:sp>
        <p:nvSpPr>
          <p:cNvPr id="16" name="Text Box 5"/>
          <p:cNvSpPr txBox="1">
            <a:spLocks noChangeArrowheads="1"/>
          </p:cNvSpPr>
          <p:nvPr userDrawn="1"/>
        </p:nvSpPr>
        <p:spPr bwMode="auto">
          <a:xfrm>
            <a:off x="123397" y="4987212"/>
            <a:ext cx="1216911" cy="92333"/>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4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684921" fontAlgn="auto">
              <a:spcBef>
                <a:spcPts val="0"/>
              </a:spcBef>
              <a:spcAft>
                <a:spcPts val="0"/>
              </a:spcAft>
              <a:defRPr/>
            </a:pPr>
            <a:r>
              <a:rPr lang="en-US" altLang="zh-CN" sz="600" kern="0" dirty="0">
                <a:solidFill>
                  <a:srgbClr val="000000">
                    <a:lumMod val="50000"/>
                    <a:lumOff val="50000"/>
                  </a:srgbClr>
                </a:solidFill>
                <a:latin typeface="FrutigerNext LT Light" panose="020B0403040504020204" pitchFamily="34" charset="0"/>
                <a:ea typeface="MS PGothic" pitchFamily="34" charset="-128"/>
              </a:rPr>
              <a:t>ULTRA-SCALE AIOPS LAB     </a:t>
            </a:r>
            <a:fld id="{F350CB96-EF0E-44F1-90D2-2D2DCEB1810F}" type="slidenum">
              <a:rPr lang="de-DE" altLang="zh-CN" sz="600" smtClean="0">
                <a:solidFill>
                  <a:srgbClr val="FFFFFF">
                    <a:lumMod val="65000"/>
                  </a:srgbClr>
                </a:solidFill>
                <a:latin typeface="FrutigerNext LT Light" panose="020B0403040504020204" pitchFamily="34" charset="0"/>
              </a:rPr>
              <a:pPr defTabSz="684921" fontAlgn="auto">
                <a:spcBef>
                  <a:spcPts val="0"/>
                </a:spcBef>
                <a:spcAft>
                  <a:spcPts val="0"/>
                </a:spcAft>
                <a:defRPr/>
              </a:pPr>
              <a:t>‹#›</a:t>
            </a:fld>
            <a:endParaRPr lang="en-GB" altLang="zh-CN" sz="400" dirty="0">
              <a:solidFill>
                <a:srgbClr val="FFFFFF">
                  <a:lumMod val="65000"/>
                </a:srgbClr>
              </a:solidFill>
              <a:latin typeface="FrutigerNext LT Light" panose="020B0403040504020204" pitchFamily="34" charset="0"/>
            </a:endParaRPr>
          </a:p>
        </p:txBody>
      </p:sp>
    </p:spTree>
    <p:extLst>
      <p:ext uri="{BB962C8B-B14F-4D97-AF65-F5344CB8AC3E}">
        <p14:creationId xmlns:p14="http://schemas.microsoft.com/office/powerpoint/2010/main" val="2049198547"/>
      </p:ext>
    </p:extLst>
  </p:cSld>
  <p:clrMap bg1="lt1" tx1="dk1" bg2="lt2" tx2="dk2" accent1="accent1" accent2="accent2" accent3="accent3" accent4="accent4" accent5="accent5" accent6="accent6" hlink="hlink" folHlink="folHlink"/>
  <p:sldLayoutIdLst>
    <p:sldLayoutId id="2147484209" r:id="rId1"/>
  </p:sldLayoutIdLst>
  <p:transition advClick="0" advTm="8000">
    <p:fade thruBlk="1"/>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18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37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56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75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892" indent="-342892"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31" indent="-285743"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2972" indent="-228594"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160" indent="-228594"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348" indent="-228594"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537" indent="-22859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726" indent="-22859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915" indent="-22859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103" indent="-22859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EE2EE-BF4D-7A4A-B3C6-9E47668CCD98}"/>
              </a:ext>
            </a:extLst>
          </p:cNvPr>
          <p:cNvSpPr txBox="1"/>
          <p:nvPr userDrawn="1"/>
        </p:nvSpPr>
        <p:spPr>
          <a:xfrm>
            <a:off x="8564831" y="4741078"/>
            <a:ext cx="374650" cy="138499"/>
          </a:xfrm>
          <a:prstGeom prst="rect">
            <a:avLst/>
          </a:prstGeom>
          <a:noFill/>
        </p:spPr>
        <p:txBody>
          <a:bodyPr wrap="square" lIns="0" tIns="0" rIns="0" bIns="0" rtlCol="0">
            <a:spAutoFit/>
          </a:bodyPr>
          <a:lstStyle/>
          <a:p>
            <a:pPr defTabSz="667853" fontAlgn="auto">
              <a:spcBef>
                <a:spcPts val="0"/>
              </a:spcBef>
              <a:spcAft>
                <a:spcPts val="0"/>
              </a:spcAft>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667853" fontAlgn="auto">
                <a:spcBef>
                  <a:spcPts val="0"/>
                </a:spcBef>
                <a:spcAft>
                  <a:spcPts val="0"/>
                </a:spcAft>
                <a:defRPr/>
              </a:pPr>
              <a:t>‹#›</a:t>
            </a:fld>
            <a:endParaRPr lang="en-US" sz="730"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9229015" y="2212016"/>
            <a:ext cx="1416222" cy="2937948"/>
            <a:chOff x="12310160" y="2282859"/>
            <a:chExt cx="1889034" cy="4583761"/>
          </a:xfrm>
        </p:grpSpPr>
        <p:grpSp>
          <p:nvGrpSpPr>
            <p:cNvPr id="26" name="组合 25"/>
            <p:cNvGrpSpPr/>
            <p:nvPr userDrawn="1"/>
          </p:nvGrpSpPr>
          <p:grpSpPr>
            <a:xfrm>
              <a:off x="12310160" y="2282859"/>
              <a:ext cx="1889034" cy="672242"/>
              <a:chOff x="12310160" y="2227995"/>
              <a:chExt cx="1889034" cy="672242"/>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en-US" altLang="zh-CN" sz="525" b="1" dirty="0">
                    <a:solidFill>
                      <a:srgbClr val="FFFFFF"/>
                    </a:solidFill>
                    <a:latin typeface="Arial" charset="0"/>
                    <a:ea typeface="Arial" charset="0"/>
                    <a:cs typeface="Arial" charset="0"/>
                  </a:rPr>
                  <a:t>P</a:t>
                </a:r>
                <a:r>
                  <a:rPr kumimoji="1" lang="en-US" altLang="zh-Hant" sz="525" b="1" dirty="0">
                    <a:solidFill>
                      <a:srgbClr val="FFFFFF"/>
                    </a:solidFill>
                    <a:latin typeface="Arial" charset="0"/>
                    <a:ea typeface="Arial" charset="0"/>
                    <a:cs typeface="Arial" charset="0"/>
                  </a:rPr>
                  <a:t>ANTONE</a:t>
                </a:r>
                <a:r>
                  <a:rPr kumimoji="1" lang="en-US" altLang="zh-CN" sz="525" b="1" dirty="0">
                    <a:solidFill>
                      <a:srgbClr val="FFFFFF"/>
                    </a:solidFill>
                    <a:latin typeface="Arial" charset="0"/>
                    <a:ea typeface="Arial" charset="0"/>
                    <a:cs typeface="Arial" charset="0"/>
                  </a:rPr>
                  <a:t> 186C</a:t>
                </a:r>
              </a:p>
              <a:p>
                <a:pPr algn="ctr" defTabSz="685567" fontAlgn="auto">
                  <a:spcBef>
                    <a:spcPts val="0"/>
                  </a:spcBef>
                  <a:spcAft>
                    <a:spcPts val="0"/>
                  </a:spcAft>
                </a:pPr>
                <a:r>
                  <a:rPr kumimoji="1" lang="en-US" altLang="zh-CN" sz="525"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en-US" altLang="zh-CN" sz="525" b="1" dirty="0">
                    <a:solidFill>
                      <a:srgbClr val="FFFFFF"/>
                    </a:solidFill>
                    <a:latin typeface="Arial" charset="0"/>
                    <a:ea typeface="Arial" charset="0"/>
                    <a:cs typeface="Arial" charset="0"/>
                  </a:rPr>
                  <a:t>P</a:t>
                </a:r>
                <a:r>
                  <a:rPr kumimoji="1" lang="en-US" altLang="zh-Hant" sz="525" b="1" dirty="0">
                    <a:solidFill>
                      <a:srgbClr val="FFFFFF"/>
                    </a:solidFill>
                    <a:latin typeface="Arial" charset="0"/>
                    <a:ea typeface="Arial" charset="0"/>
                    <a:cs typeface="Arial" charset="0"/>
                  </a:rPr>
                  <a:t>ANTONE</a:t>
                </a:r>
                <a:r>
                  <a:rPr kumimoji="1" lang="en-US" altLang="zh-CN" sz="525" b="1" dirty="0">
                    <a:solidFill>
                      <a:srgbClr val="FFFFFF"/>
                    </a:solidFill>
                    <a:latin typeface="Arial" charset="0"/>
                    <a:ea typeface="Arial" charset="0"/>
                    <a:cs typeface="Arial" charset="0"/>
                  </a:rPr>
                  <a:t> 185C</a:t>
                </a:r>
              </a:p>
              <a:p>
                <a:pPr algn="ctr" defTabSz="685567" fontAlgn="auto">
                  <a:spcBef>
                    <a:spcPts val="0"/>
                  </a:spcBef>
                  <a:spcAft>
                    <a:spcPts val="0"/>
                  </a:spcAft>
                </a:pPr>
                <a:r>
                  <a:rPr kumimoji="1" lang="en-US" altLang="zh-CN" sz="525"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10160" y="2227995"/>
                <a:ext cx="617932" cy="144057"/>
              </a:xfrm>
              <a:prstGeom prst="rect">
                <a:avLst/>
              </a:prstGeom>
              <a:noFill/>
            </p:spPr>
            <p:txBody>
              <a:bodyPr wrap="none" lIns="0" tIns="0" rIns="0" bIns="0" rtlCol="0">
                <a:spAutoFit/>
              </a:bodyPr>
              <a:lstStyle/>
              <a:p>
                <a:pPr defTabSz="685567" fontAlgn="auto">
                  <a:spcBef>
                    <a:spcPts val="0"/>
                  </a:spcBef>
                  <a:spcAft>
                    <a:spcPts val="0"/>
                  </a:spcAft>
                </a:pPr>
                <a:r>
                  <a:rPr kumimoji="1" lang="en-US" altLang="zh-CN" sz="600" dirty="0">
                    <a:solidFill>
                      <a:srgbClr val="1D1D1A"/>
                    </a:solidFill>
                    <a:latin typeface="Microsoft YaHei" panose="020B0503020204020204" pitchFamily="34" charset="-122"/>
                    <a:ea typeface="Microsoft YaHei" panose="020B0503020204020204" pitchFamily="34" charset="-122"/>
                  </a:rPr>
                  <a:t>Brand colors</a:t>
                </a:r>
                <a:endParaRPr kumimoji="1" lang="zh-CN" altLang="en-US" sz="600" dirty="0">
                  <a:solidFill>
                    <a:srgbClr val="1D1D1A"/>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315636" y="3056481"/>
              <a:ext cx="1883554" cy="3810139"/>
              <a:chOff x="12315636" y="3056481"/>
              <a:chExt cx="1883554" cy="3810139"/>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234</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90/79</a:t>
                </a:r>
                <a:endParaRPr kumimoji="1" lang="mr-IN" altLang="zh-CN" sz="525"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120</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0/15</a:t>
                </a:r>
                <a:endParaRPr kumimoji="1" lang="mr-IN" altLang="zh-CN" sz="525"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320783" y="3056481"/>
                <a:ext cx="1221047" cy="162065"/>
              </a:xfrm>
              <a:prstGeom prst="rect">
                <a:avLst/>
              </a:prstGeom>
              <a:noFill/>
            </p:spPr>
            <p:txBody>
              <a:bodyPr wrap="square" lIns="0" tIns="0" rIns="0" bIns="0" rtlCol="0" anchor="b" anchorCtr="0">
                <a:spAutoFit/>
              </a:bodyPr>
              <a:lstStyle/>
              <a:p>
                <a:pPr defTabSz="685567" fontAlgn="auto">
                  <a:spcBef>
                    <a:spcPts val="0"/>
                  </a:spcBef>
                  <a:spcAft>
                    <a:spcPts val="0"/>
                  </a:spcAft>
                </a:pPr>
                <a:r>
                  <a:rPr kumimoji="1" lang="en-US" altLang="zh-CN" sz="675" dirty="0">
                    <a:solidFill>
                      <a:srgbClr val="1D1D1A"/>
                    </a:solidFill>
                    <a:latin typeface="Microsoft YaHei" panose="020B0503020204020204" pitchFamily="34" charset="-122"/>
                    <a:ea typeface="Microsoft YaHei" panose="020B0503020204020204" pitchFamily="34" charset="-122"/>
                  </a:rPr>
                  <a:t>Supporting colors</a:t>
                </a:r>
                <a:endParaRPr kumimoji="1" lang="zh-CN" altLang="en-US" sz="675" dirty="0">
                  <a:solidFill>
                    <a:srgbClr val="1D1D1A"/>
                  </a:solidFill>
                  <a:latin typeface="Microsoft YaHei" panose="020B0503020204020204" pitchFamily="34" charset="-122"/>
                  <a:ea typeface="Microsoft YaHei" panose="020B0503020204020204" pitchFamily="34" charset="-122"/>
                </a:endParaRP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248</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181/60</a:t>
                </a:r>
                <a:endParaRPr kumimoji="1" lang="mr-IN" altLang="zh-CN" sz="525"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235</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92/1</a:t>
                </a:r>
                <a:endParaRPr kumimoji="1" lang="mr-IN" altLang="zh-CN" sz="525"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137/137/137</a:t>
                </a:r>
                <a:endParaRPr kumimoji="1" lang="mr-IN" altLang="zh-CN" sz="525"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35/24/21</a:t>
                </a:r>
                <a:endParaRPr kumimoji="1" lang="mr-IN" altLang="zh-CN" sz="525"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666666"/>
                    </a:solidFill>
                    <a:latin typeface="Arial" charset="0"/>
                    <a:ea typeface="Arial" charset="0"/>
                    <a:cs typeface="Arial" charset="0"/>
                  </a:rPr>
                  <a:t>RGB</a:t>
                </a:r>
                <a:r>
                  <a:rPr kumimoji="1" lang="en-US" altLang="zh-CN" sz="525" b="1" dirty="0">
                    <a:solidFill>
                      <a:srgbClr val="666666"/>
                    </a:solidFill>
                    <a:latin typeface="Arial" charset="0"/>
                    <a:ea typeface="Arial" charset="0"/>
                    <a:cs typeface="Arial" charset="0"/>
                  </a:rPr>
                  <a:t> 221</a:t>
                </a:r>
                <a:r>
                  <a:rPr kumimoji="1" lang="mr-IN" altLang="zh-CN" sz="525" b="1" dirty="0">
                    <a:solidFill>
                      <a:srgbClr val="666666"/>
                    </a:solidFill>
                    <a:latin typeface="Arial" charset="0"/>
                    <a:ea typeface="Arial" charset="0"/>
                    <a:cs typeface="Arial" charset="0"/>
                  </a:rPr>
                  <a:t>/</a:t>
                </a:r>
                <a:r>
                  <a:rPr kumimoji="1" lang="en-US" altLang="zh-CN" sz="525" b="1" dirty="0">
                    <a:solidFill>
                      <a:srgbClr val="666666"/>
                    </a:solidFill>
                    <a:latin typeface="Arial" charset="0"/>
                    <a:ea typeface="Arial" charset="0"/>
                    <a:cs typeface="Arial" charset="0"/>
                  </a:rPr>
                  <a:t>221/221</a:t>
                </a:r>
                <a:endParaRPr kumimoji="1" lang="mr-IN" altLang="zh-CN" sz="525"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233</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140/128</a:t>
                </a:r>
                <a:endParaRPr kumimoji="1" lang="mr-IN" altLang="zh-CN" sz="525"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159</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0/1</a:t>
                </a:r>
                <a:endParaRPr kumimoji="1" lang="mr-IN" altLang="zh-CN" sz="525"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666666"/>
                    </a:solidFill>
                    <a:latin typeface="Arial" charset="0"/>
                    <a:ea typeface="Arial" charset="0"/>
                    <a:cs typeface="Arial" charset="0"/>
                  </a:rPr>
                  <a:t>RGB</a:t>
                </a:r>
                <a:r>
                  <a:rPr kumimoji="1" lang="en-US" altLang="zh-CN" sz="525" b="1" dirty="0">
                    <a:solidFill>
                      <a:srgbClr val="666666"/>
                    </a:solidFill>
                    <a:latin typeface="Arial" charset="0"/>
                    <a:ea typeface="Arial" charset="0"/>
                    <a:cs typeface="Arial" charset="0"/>
                  </a:rPr>
                  <a:t> 245</a:t>
                </a:r>
                <a:r>
                  <a:rPr kumimoji="1" lang="mr-IN" altLang="zh-CN" sz="525" b="1" dirty="0">
                    <a:solidFill>
                      <a:srgbClr val="666666"/>
                    </a:solidFill>
                    <a:latin typeface="Arial" charset="0"/>
                    <a:ea typeface="Arial" charset="0"/>
                    <a:cs typeface="Arial" charset="0"/>
                  </a:rPr>
                  <a:t>/</a:t>
                </a:r>
                <a:r>
                  <a:rPr kumimoji="1" lang="en-US" altLang="zh-CN" sz="525" b="1" dirty="0">
                    <a:solidFill>
                      <a:srgbClr val="666666"/>
                    </a:solidFill>
                    <a:latin typeface="Arial" charset="0"/>
                    <a:ea typeface="Arial" charset="0"/>
                    <a:cs typeface="Arial" charset="0"/>
                  </a:rPr>
                  <a:t>220/87</a:t>
                </a:r>
                <a:endParaRPr kumimoji="1" lang="mr-IN" altLang="zh-CN" sz="525"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240</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133/0</a:t>
                </a:r>
                <a:endParaRPr kumimoji="1" lang="mr-IN" altLang="zh-CN" sz="525"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181</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181/181</a:t>
                </a:r>
                <a:endParaRPr kumimoji="1" lang="mr-IN" altLang="zh-CN" sz="525"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89</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87/87</a:t>
                </a:r>
                <a:endParaRPr kumimoji="1" lang="mr-IN" altLang="zh-CN" sz="525"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666666"/>
                    </a:solidFill>
                    <a:latin typeface="Arial" charset="0"/>
                    <a:ea typeface="Arial" charset="0"/>
                    <a:cs typeface="Arial" charset="0"/>
                  </a:rPr>
                  <a:t>RGB</a:t>
                </a:r>
                <a:r>
                  <a:rPr kumimoji="1" lang="en-US" altLang="zh-CN" sz="525" b="1" dirty="0">
                    <a:solidFill>
                      <a:srgbClr val="666666"/>
                    </a:solidFill>
                    <a:latin typeface="Arial" charset="0"/>
                    <a:ea typeface="Arial" charset="0"/>
                    <a:cs typeface="Arial" charset="0"/>
                  </a:rPr>
                  <a:t> 255</a:t>
                </a:r>
                <a:r>
                  <a:rPr kumimoji="1" lang="mr-IN" altLang="zh-CN" sz="525" b="1" dirty="0">
                    <a:solidFill>
                      <a:srgbClr val="666666"/>
                    </a:solidFill>
                    <a:latin typeface="Arial" charset="0"/>
                    <a:ea typeface="Arial" charset="0"/>
                    <a:cs typeface="Arial" charset="0"/>
                  </a:rPr>
                  <a:t>/</a:t>
                </a:r>
                <a:r>
                  <a:rPr kumimoji="1" lang="en-US" altLang="zh-CN" sz="525" b="1" dirty="0">
                    <a:solidFill>
                      <a:srgbClr val="666666"/>
                    </a:solidFill>
                    <a:latin typeface="Arial" charset="0"/>
                    <a:ea typeface="Arial" charset="0"/>
                    <a:cs typeface="Arial" charset="0"/>
                  </a:rPr>
                  <a:t>255/255</a:t>
                </a:r>
                <a:endParaRPr kumimoji="1" lang="mr-IN" altLang="zh-CN" sz="525" b="1" dirty="0">
                  <a:solidFill>
                    <a:srgbClr val="666666"/>
                  </a:solidFill>
                  <a:latin typeface="Arial" charset="0"/>
                  <a:ea typeface="Arial" charset="0"/>
                  <a:cs typeface="Arial" charset="0"/>
                </a:endParaRPr>
              </a:p>
            </p:txBody>
          </p:sp>
        </p:grpSp>
      </p:grpSp>
    </p:spTree>
    <p:extLst>
      <p:ext uri="{BB962C8B-B14F-4D97-AF65-F5344CB8AC3E}">
        <p14:creationId xmlns:p14="http://schemas.microsoft.com/office/powerpoint/2010/main" val="2205795841"/>
      </p:ext>
    </p:extLst>
  </p:cSld>
  <p:clrMap bg1="lt1" tx1="dk1" bg2="lt2" tx2="dk2" accent1="accent1" accent2="accent2" accent3="accent3" accent4="accent4" accent5="accent5" accent6="accent6" hlink="hlink" folHlink="folHlink"/>
  <p:sldLayoutIdLst>
    <p:sldLayoutId id="2147484243" r:id="rId1"/>
    <p:sldLayoutId id="2147484246" r:id="rId2"/>
    <p:sldLayoutId id="2147484247" r:id="rId3"/>
  </p:sldLayoutIdLst>
  <p:hf sldNum="0" hdr="0" ftr="0" dt="0"/>
  <p:txStyles>
    <p:titleStyle>
      <a:lvl1pPr algn="l" defTabSz="890470" rtl="0" eaLnBrk="1" latinLnBrk="0" hangingPunct="1">
        <a:lnSpc>
          <a:spcPct val="90000"/>
        </a:lnSpc>
        <a:spcBef>
          <a:spcPct val="0"/>
        </a:spcBef>
        <a:buNone/>
        <a:defRPr sz="4285" kern="1200">
          <a:solidFill>
            <a:schemeClr val="tx1"/>
          </a:solidFill>
          <a:latin typeface="+mj-lt"/>
          <a:ea typeface="+mj-ea"/>
          <a:cs typeface="+mj-cs"/>
        </a:defRPr>
      </a:lvl1pPr>
    </p:titleStyle>
    <p:bodyStyle>
      <a:lvl1pPr marL="222617" indent="-222617" algn="l" defTabSz="890470" rtl="0" eaLnBrk="1" latinLnBrk="0" hangingPunct="1">
        <a:lnSpc>
          <a:spcPct val="90000"/>
        </a:lnSpc>
        <a:spcBef>
          <a:spcPts val="974"/>
        </a:spcBef>
        <a:buFont typeface="Arial" panose="020B0604020202020204" pitchFamily="34" charset="0"/>
        <a:buChar char="•"/>
        <a:defRPr sz="2726" kern="1200">
          <a:solidFill>
            <a:schemeClr val="tx1"/>
          </a:solidFill>
          <a:latin typeface="+mn-lt"/>
          <a:ea typeface="+mn-ea"/>
          <a:cs typeface="+mn-cs"/>
        </a:defRPr>
      </a:lvl1pPr>
      <a:lvl2pPr marL="667853" indent="-222617" algn="l" defTabSz="89047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089" indent="-222617" algn="l" defTabSz="890470" rtl="0" eaLnBrk="1" latinLnBrk="0" hangingPunct="1">
        <a:lnSpc>
          <a:spcPct val="90000"/>
        </a:lnSpc>
        <a:spcBef>
          <a:spcPts val="487"/>
        </a:spcBef>
        <a:buFont typeface="Arial" panose="020B0604020202020204" pitchFamily="34" charset="0"/>
        <a:buChar char="•"/>
        <a:defRPr sz="1948" kern="1200">
          <a:solidFill>
            <a:schemeClr val="tx1"/>
          </a:solidFill>
          <a:latin typeface="+mn-lt"/>
          <a:ea typeface="+mn-ea"/>
          <a:cs typeface="+mn-cs"/>
        </a:defRPr>
      </a:lvl3pPr>
      <a:lvl4pPr marL="1558323"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4pPr>
      <a:lvl5pPr marL="2003558"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5pPr>
      <a:lvl6pPr marL="2448794"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402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263"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9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70" rtl="0" eaLnBrk="1" latinLnBrk="0" hangingPunct="1">
        <a:defRPr sz="1753" kern="1200">
          <a:solidFill>
            <a:schemeClr val="tx1"/>
          </a:solidFill>
          <a:latin typeface="+mn-lt"/>
          <a:ea typeface="+mn-ea"/>
          <a:cs typeface="+mn-cs"/>
        </a:defRPr>
      </a:lvl1pPr>
      <a:lvl2pPr marL="445236" algn="l" defTabSz="890470" rtl="0" eaLnBrk="1" latinLnBrk="0" hangingPunct="1">
        <a:defRPr sz="1753" kern="1200">
          <a:solidFill>
            <a:schemeClr val="tx1"/>
          </a:solidFill>
          <a:latin typeface="+mn-lt"/>
          <a:ea typeface="+mn-ea"/>
          <a:cs typeface="+mn-cs"/>
        </a:defRPr>
      </a:lvl2pPr>
      <a:lvl3pPr marL="890470" algn="l" defTabSz="890470" rtl="0" eaLnBrk="1" latinLnBrk="0" hangingPunct="1">
        <a:defRPr sz="1753" kern="1200">
          <a:solidFill>
            <a:schemeClr val="tx1"/>
          </a:solidFill>
          <a:latin typeface="+mn-lt"/>
          <a:ea typeface="+mn-ea"/>
          <a:cs typeface="+mn-cs"/>
        </a:defRPr>
      </a:lvl3pPr>
      <a:lvl4pPr marL="1335707" algn="l" defTabSz="890470" rtl="0" eaLnBrk="1" latinLnBrk="0" hangingPunct="1">
        <a:defRPr sz="1753" kern="1200">
          <a:solidFill>
            <a:schemeClr val="tx1"/>
          </a:solidFill>
          <a:latin typeface="+mn-lt"/>
          <a:ea typeface="+mn-ea"/>
          <a:cs typeface="+mn-cs"/>
        </a:defRPr>
      </a:lvl4pPr>
      <a:lvl5pPr marL="1780942" algn="l" defTabSz="890470" rtl="0" eaLnBrk="1" latinLnBrk="0" hangingPunct="1">
        <a:defRPr sz="1753" kern="1200">
          <a:solidFill>
            <a:schemeClr val="tx1"/>
          </a:solidFill>
          <a:latin typeface="+mn-lt"/>
          <a:ea typeface="+mn-ea"/>
          <a:cs typeface="+mn-cs"/>
        </a:defRPr>
      </a:lvl5pPr>
      <a:lvl6pPr marL="2226176" algn="l" defTabSz="890470" rtl="0" eaLnBrk="1" latinLnBrk="0" hangingPunct="1">
        <a:defRPr sz="1753" kern="1200">
          <a:solidFill>
            <a:schemeClr val="tx1"/>
          </a:solidFill>
          <a:latin typeface="+mn-lt"/>
          <a:ea typeface="+mn-ea"/>
          <a:cs typeface="+mn-cs"/>
        </a:defRPr>
      </a:lvl6pPr>
      <a:lvl7pPr marL="2671412" algn="l" defTabSz="890470" rtl="0" eaLnBrk="1" latinLnBrk="0" hangingPunct="1">
        <a:defRPr sz="1753" kern="1200">
          <a:solidFill>
            <a:schemeClr val="tx1"/>
          </a:solidFill>
          <a:latin typeface="+mn-lt"/>
          <a:ea typeface="+mn-ea"/>
          <a:cs typeface="+mn-cs"/>
        </a:defRPr>
      </a:lvl7pPr>
      <a:lvl8pPr marL="3116648" algn="l" defTabSz="890470" rtl="0" eaLnBrk="1" latinLnBrk="0" hangingPunct="1">
        <a:defRPr sz="1753" kern="1200">
          <a:solidFill>
            <a:schemeClr val="tx1"/>
          </a:solidFill>
          <a:latin typeface="+mn-lt"/>
          <a:ea typeface="+mn-ea"/>
          <a:cs typeface="+mn-cs"/>
        </a:defRPr>
      </a:lvl8pPr>
      <a:lvl9pPr marL="3561882" algn="l" defTabSz="890470" rtl="0" eaLnBrk="1" latinLnBrk="0" hangingPunct="1">
        <a:defRPr sz="175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2" descr="C:\Users\z00124665\Desktop\HW LOGO(横版）.png"/>
          <p:cNvPicPr>
            <a:picLocks noChangeAspect="1" noChangeArrowheads="1"/>
          </p:cNvPicPr>
          <p:nvPr/>
        </p:nvPicPr>
        <p:blipFill>
          <a:blip r:embed="rId2" cstate="screen"/>
          <a:srcRect/>
          <a:stretch>
            <a:fillRect/>
          </a:stretch>
        </p:blipFill>
        <p:spPr bwMode="auto">
          <a:xfrm>
            <a:off x="8291786" y="4908550"/>
            <a:ext cx="689880" cy="168048"/>
          </a:xfrm>
          <a:prstGeom prst="rect">
            <a:avLst/>
          </a:prstGeom>
          <a:noFill/>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551" y="5242451"/>
            <a:ext cx="2253177" cy="288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763002" y="5242451"/>
            <a:ext cx="2744470" cy="2880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347637" y="5236490"/>
            <a:ext cx="2326454" cy="297366"/>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7596382" y="5236490"/>
            <a:ext cx="1547618" cy="293961"/>
          </a:xfrm>
          <a:prstGeom prst="rect">
            <a:avLst/>
          </a:prstGeom>
        </p:spPr>
      </p:pic>
      <p:sp>
        <p:nvSpPr>
          <p:cNvPr id="16" name="Text Box 5"/>
          <p:cNvSpPr txBox="1">
            <a:spLocks noChangeArrowheads="1"/>
          </p:cNvSpPr>
          <p:nvPr userDrawn="1"/>
        </p:nvSpPr>
        <p:spPr bwMode="auto">
          <a:xfrm>
            <a:off x="123397" y="4987212"/>
            <a:ext cx="1216911" cy="92333"/>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4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684921" rtl="0" eaLnBrk="0" fontAlgn="auto" latinLnBrk="0" hangingPunct="0">
              <a:lnSpc>
                <a:spcPct val="100000"/>
              </a:lnSpc>
              <a:spcBef>
                <a:spcPts val="0"/>
              </a:spcBef>
              <a:spcAft>
                <a:spcPts val="0"/>
              </a:spcAft>
              <a:buClrTx/>
              <a:buSzTx/>
              <a:buFontTx/>
              <a:buNone/>
              <a:tabLst/>
              <a:defRPr/>
            </a:pPr>
            <a:r>
              <a:rPr lang="en-US" altLang="zh-CN" sz="600" b="0" kern="0" dirty="0">
                <a:solidFill>
                  <a:schemeClr val="tx1">
                    <a:lumMod val="50000"/>
                    <a:lumOff val="50000"/>
                  </a:schemeClr>
                </a:solidFill>
                <a:latin typeface="FrutigerNext LT Light" panose="020B0403040504020204" pitchFamily="34" charset="0"/>
                <a:ea typeface="MS PGothic" pitchFamily="34" charset="-128"/>
              </a:rPr>
              <a:t>ULTRA-SCALE AIOPS LAB     </a:t>
            </a:r>
            <a:fld id="{F350CB96-EF0E-44F1-90D2-2D2DCEB1810F}" type="slidenum">
              <a:rPr lang="de-DE" altLang="zh-CN" sz="600" b="0" kern="1200" smtClean="0">
                <a:solidFill>
                  <a:schemeClr val="bg1">
                    <a:lumMod val="65000"/>
                  </a:schemeClr>
                </a:solidFill>
                <a:latin typeface="FrutigerNext LT Light" panose="020B0403040504020204" pitchFamily="34" charset="0"/>
                <a:ea typeface="宋体" pitchFamily="2" charset="-122"/>
                <a:cs typeface="+mn-cs"/>
              </a:rPr>
              <a:pPr marL="0" marR="0" lvl="0" indent="0" algn="l" defTabSz="684921" rtl="0" eaLnBrk="0" fontAlgn="auto" latinLnBrk="0" hangingPunct="0">
                <a:lnSpc>
                  <a:spcPct val="100000"/>
                </a:lnSpc>
                <a:spcBef>
                  <a:spcPts val="0"/>
                </a:spcBef>
                <a:spcAft>
                  <a:spcPts val="0"/>
                </a:spcAft>
                <a:buClrTx/>
                <a:buSzTx/>
                <a:buFontTx/>
                <a:buNone/>
                <a:tabLst/>
                <a:defRPr/>
              </a:pPr>
              <a:t>‹#›</a:t>
            </a:fld>
            <a:endParaRPr lang="en-GB" altLang="zh-CN" sz="400" b="0" kern="1200" dirty="0">
              <a:solidFill>
                <a:schemeClr val="bg1">
                  <a:lumMod val="65000"/>
                </a:schemeClr>
              </a:solidFill>
              <a:latin typeface="FrutigerNext LT Light" panose="020B040304050402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transition advClick="0" advTm="8000">
    <p:fade thruBlk="1"/>
  </p:transition>
  <p:hf sldNum="0" hdr="0" ftr="0" dt="0"/>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18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37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56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75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892" indent="-342892"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31" indent="-285743"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2972" indent="-228594"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160" indent="-228594"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348" indent="-228594"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537" indent="-22859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726" indent="-22859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915" indent="-22859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103" indent="-22859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CD1975-F435-0C43-9931-DC58CEAFFC6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979178" y="3929431"/>
            <a:ext cx="1406151" cy="304436"/>
          </a:xfrm>
          <a:prstGeom prst="rect">
            <a:avLst/>
          </a:prstGeom>
        </p:spPr>
      </p:pic>
      <p:sp>
        <p:nvSpPr>
          <p:cNvPr id="6" name="Text Placeholder 1">
            <a:extLst>
              <a:ext uri="{FF2B5EF4-FFF2-40B4-BE49-F238E27FC236}">
                <a16:creationId xmlns:a16="http://schemas.microsoft.com/office/drawing/2014/main" id="{A24FF637-3127-064E-84EE-A0C7EB5BEE96}"/>
              </a:ext>
            </a:extLst>
          </p:cNvPr>
          <p:cNvSpPr txBox="1">
            <a:spLocks/>
          </p:cNvSpPr>
          <p:nvPr userDrawn="1"/>
        </p:nvSpPr>
        <p:spPr>
          <a:xfrm>
            <a:off x="5982185" y="1757452"/>
            <a:ext cx="2417931" cy="152247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798"/>
              </a:lnSpc>
            </a:pPr>
            <a:r>
              <a:rPr kumimoji="1" lang="en-US" altLang="zh-CN" sz="637" b="1" baseline="0" dirty="0">
                <a:solidFill>
                  <a:srgbClr val="1D1D1B"/>
                </a:solidFill>
                <a:latin typeface="+mj-lt"/>
              </a:rPr>
              <a:t>Copyright©2019 Huawei Technologies Co., Ltd.</a:t>
            </a:r>
            <a:br>
              <a:rPr kumimoji="1" lang="en-US" altLang="zh-CN" sz="637" b="1" baseline="0" dirty="0">
                <a:solidFill>
                  <a:srgbClr val="1D1D1B"/>
                </a:solidFill>
                <a:latin typeface="+mj-lt"/>
              </a:rPr>
            </a:br>
            <a:r>
              <a:rPr kumimoji="1" lang="en-US" altLang="zh-CN" sz="637" b="1" baseline="0" dirty="0">
                <a:solidFill>
                  <a:srgbClr val="1D1D1B"/>
                </a:solidFill>
                <a:latin typeface="+mj-lt"/>
              </a:rPr>
              <a:t>All Rights Reserved.</a:t>
            </a:r>
            <a:br>
              <a:rPr kumimoji="1" lang="en-US" altLang="zh-CN" sz="584" dirty="0">
                <a:solidFill>
                  <a:srgbClr val="1D1D1B"/>
                </a:solidFill>
                <a:latin typeface="+mn-lt"/>
              </a:rPr>
            </a:br>
            <a:br>
              <a:rPr kumimoji="1" lang="en-US" altLang="zh-CN" sz="584" dirty="0">
                <a:solidFill>
                  <a:srgbClr val="1D1D1B"/>
                </a:solidFill>
                <a:latin typeface="+mn-lt"/>
              </a:rPr>
            </a:br>
            <a:r>
              <a:rPr kumimoji="1" lang="en-US" altLang="zh-CN" sz="637" baseline="0" dirty="0">
                <a:solidFill>
                  <a:srgbClr val="1D1D1B"/>
                </a:solidFill>
                <a:latin typeface="+mn-lt"/>
                <a:cs typeface="Arial" panose="020B0604020202020204" pitchFamily="34" charset="0"/>
              </a:rPr>
              <a:t>The information in this document may contain predictive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statements including, without limitation, statements regarding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 future financial and operating results, future product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portfolio, new technology, etc. There are a number of factors that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could cause actual results and developments to differ materially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from those expressed or implied in the predictive statements.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Therefore, such information is provided for reference purpose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only and constitutes neither an offer nor an acceptance. Huawei </a:t>
            </a:r>
            <a:br>
              <a:rPr kumimoji="1" lang="en-US" altLang="zh-CN" sz="637" baseline="0" dirty="0">
                <a:solidFill>
                  <a:srgbClr val="1D1D1B"/>
                </a:solidFill>
                <a:latin typeface="+mn-lt"/>
                <a:cs typeface="Arial" panose="020B0604020202020204" pitchFamily="34" charset="0"/>
              </a:rPr>
            </a:br>
            <a:r>
              <a:rPr kumimoji="1" lang="en-US" altLang="zh-CN" sz="637" baseline="0" dirty="0">
                <a:solidFill>
                  <a:srgbClr val="1D1D1B"/>
                </a:solidFill>
                <a:latin typeface="+mn-lt"/>
                <a:cs typeface="Arial" panose="020B0604020202020204" pitchFamily="34" charset="0"/>
              </a:rPr>
              <a:t>may change the information at any time without notice. </a:t>
            </a:r>
          </a:p>
          <a:p>
            <a:pPr>
              <a:lnSpc>
                <a:spcPts val="798"/>
              </a:lnSpc>
            </a:pPr>
            <a:endParaRPr kumimoji="1" lang="zh-CN" altLang="en-US" sz="584" dirty="0">
              <a:solidFill>
                <a:srgbClr val="1D1D1B"/>
              </a:solidFill>
              <a:latin typeface="+mn-lt"/>
            </a:endParaRPr>
          </a:p>
        </p:txBody>
      </p:sp>
      <p:sp>
        <p:nvSpPr>
          <p:cNvPr id="9" name="Subtitle 6">
            <a:extLst>
              <a:ext uri="{FF2B5EF4-FFF2-40B4-BE49-F238E27FC236}">
                <a16:creationId xmlns:a16="http://schemas.microsoft.com/office/drawing/2014/main" id="{FBF16AD5-9EBA-8547-984B-E4E106BBD6C0}"/>
              </a:ext>
            </a:extLst>
          </p:cNvPr>
          <p:cNvSpPr txBox="1">
            <a:spLocks/>
          </p:cNvSpPr>
          <p:nvPr userDrawn="1"/>
        </p:nvSpPr>
        <p:spPr>
          <a:xfrm>
            <a:off x="5980922" y="1240823"/>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0"/>
              </a:lnSpc>
            </a:pPr>
            <a:r>
              <a:rPr kumimoji="1" lang="en-US" altLang="zh-CN" sz="900" dirty="0">
                <a:solidFill>
                  <a:srgbClr val="1D1D1B"/>
                </a:solidFill>
                <a:latin typeface="+mn-lt"/>
                <a:cs typeface="Arial" panose="020B0604020202020204" pitchFamily="34" charset="0"/>
              </a:rPr>
              <a:t>Bring digital to every person, home and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organization for a fully connected, </a:t>
            </a:r>
            <a:br>
              <a:rPr kumimoji="1" lang="en-US" altLang="zh-CN" sz="900" dirty="0">
                <a:solidFill>
                  <a:srgbClr val="1D1D1B"/>
                </a:solidFill>
                <a:latin typeface="+mn-lt"/>
                <a:cs typeface="Arial" panose="020B0604020202020204" pitchFamily="34" charset="0"/>
              </a:rPr>
            </a:br>
            <a:r>
              <a:rPr kumimoji="1" lang="en-US" altLang="zh-CN" sz="900" dirty="0">
                <a:solidFill>
                  <a:srgbClr val="1D1D1B"/>
                </a:solidFill>
                <a:latin typeface="+mn-lt"/>
                <a:cs typeface="Arial" panose="020B0604020202020204" pitchFamily="34" charset="0"/>
              </a:rPr>
              <a:t>intelligent world.</a:t>
            </a:r>
            <a:endParaRPr kumimoji="1" lang="zh-CN" altLang="en-US" sz="900" dirty="0">
              <a:solidFill>
                <a:srgbClr val="1D1D1B"/>
              </a:solidFill>
              <a:latin typeface="+mn-lt"/>
              <a:ea typeface="Microsoft YaHei" charset="-122"/>
              <a:cs typeface="Microsoft YaHei" charset="-122"/>
            </a:endParaRPr>
          </a:p>
        </p:txBody>
      </p:sp>
      <p:sp>
        <p:nvSpPr>
          <p:cNvPr id="3" name="Title Placeholder 2"/>
          <p:cNvSpPr>
            <a:spLocks noGrp="1"/>
          </p:cNvSpPr>
          <p:nvPr>
            <p:ph type="title"/>
          </p:nvPr>
        </p:nvSpPr>
        <p:spPr>
          <a:xfrm>
            <a:off x="404843" y="1240823"/>
            <a:ext cx="3903104" cy="203910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71971634"/>
      </p:ext>
    </p:extLst>
  </p:cSld>
  <p:clrMap bg1="lt1" tx1="dk1" bg2="lt2" tx2="dk2" accent1="accent1" accent2="accent2" accent3="accent3" accent4="accent4" accent5="accent5" accent6="accent6" hlink="hlink" folHlink="folHlink"/>
  <p:sldLayoutIdLst>
    <p:sldLayoutId id="2147484151" r:id="rId1"/>
    <p:sldLayoutId id="2147484152" r:id="rId2"/>
  </p:sldLayoutIdLst>
  <p:hf sldNum="0" hdr="0" ftr="0" dt="0"/>
  <p:txStyles>
    <p:titleStyle>
      <a:lvl1pPr algn="l" defTabSz="890448" rtl="0" eaLnBrk="1" latinLnBrk="0" hangingPunct="1">
        <a:lnSpc>
          <a:spcPct val="90000"/>
        </a:lnSpc>
        <a:spcBef>
          <a:spcPct val="0"/>
        </a:spcBef>
        <a:buNone/>
        <a:defRPr sz="3599" b="0" kern="1200">
          <a:solidFill>
            <a:schemeClr val="tx1"/>
          </a:solidFill>
          <a:latin typeface="+mj-lt"/>
          <a:ea typeface="Microsoft YaHei" panose="020B0503020204020204" pitchFamily="34" charset="-122"/>
          <a:cs typeface="Arial" panose="020B0604020202020204" pitchFamily="34" charset="0"/>
        </a:defRPr>
      </a:lvl1pPr>
    </p:titleStyle>
    <p:bodyStyle>
      <a:lvl1pPr marL="0" indent="0" algn="l" defTabSz="890448" rtl="0" eaLnBrk="1" latinLnBrk="0" hangingPunct="1">
        <a:lnSpc>
          <a:spcPct val="90000"/>
        </a:lnSpc>
        <a:spcBef>
          <a:spcPts val="974"/>
        </a:spcBef>
        <a:buFont typeface="Arial" panose="020B0604020202020204" pitchFamily="34" charset="0"/>
        <a:buNone/>
        <a:defRPr sz="1364" kern="1200">
          <a:solidFill>
            <a:srgbClr val="FFFFFF"/>
          </a:solidFill>
          <a:latin typeface="Microsoft YaHei" panose="020B0503020204020204" pitchFamily="34" charset="-122"/>
          <a:ea typeface="Microsoft YaHei" panose="020B0503020204020204" pitchFamily="34" charset="-122"/>
          <a:cs typeface="+mn-cs"/>
        </a:defRPr>
      </a:lvl1pPr>
      <a:lvl2pPr marL="445225" indent="0" algn="l" defTabSz="890448" rtl="0" eaLnBrk="1" latinLnBrk="0" hangingPunct="1">
        <a:lnSpc>
          <a:spcPct val="90000"/>
        </a:lnSpc>
        <a:spcBef>
          <a:spcPts val="487"/>
        </a:spcBef>
        <a:buFont typeface="Arial" panose="020B0604020202020204" pitchFamily="34" charset="0"/>
        <a:buNone/>
        <a:defRPr sz="2338" kern="1200">
          <a:solidFill>
            <a:schemeClr val="tx1"/>
          </a:solidFill>
          <a:latin typeface="+mn-lt"/>
          <a:ea typeface="+mn-ea"/>
          <a:cs typeface="+mn-cs"/>
        </a:defRPr>
      </a:lvl2pPr>
      <a:lvl3pPr marL="890448" indent="0" algn="l" defTabSz="890448" rtl="0" eaLnBrk="1" latinLnBrk="0" hangingPunct="1">
        <a:lnSpc>
          <a:spcPct val="90000"/>
        </a:lnSpc>
        <a:spcBef>
          <a:spcPts val="487"/>
        </a:spcBef>
        <a:buFont typeface="Arial" panose="020B0604020202020204" pitchFamily="34" charset="0"/>
        <a:buNone/>
        <a:defRPr sz="1948" kern="1200">
          <a:solidFill>
            <a:schemeClr val="tx1"/>
          </a:solidFill>
          <a:latin typeface="+mn-lt"/>
          <a:ea typeface="+mn-ea"/>
          <a:cs typeface="+mn-cs"/>
        </a:defRPr>
      </a:lvl3pPr>
      <a:lvl4pPr marL="1335673" indent="0" algn="l" defTabSz="890448"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4pPr>
      <a:lvl5pPr marL="1780898" indent="0" algn="l" defTabSz="890448"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5pPr>
      <a:lvl6pPr marL="2448734" indent="-222611" algn="l" defTabSz="890448"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3957" indent="-222611" algn="l" defTabSz="890448"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181" indent="-222611" algn="l" defTabSz="890448"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05" indent="-222611" algn="l" defTabSz="890448"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48" rtl="0" eaLnBrk="1" latinLnBrk="0" hangingPunct="1">
        <a:defRPr sz="1753" kern="1200">
          <a:solidFill>
            <a:schemeClr val="tx1"/>
          </a:solidFill>
          <a:latin typeface="+mn-lt"/>
          <a:ea typeface="+mn-ea"/>
          <a:cs typeface="+mn-cs"/>
        </a:defRPr>
      </a:lvl1pPr>
      <a:lvl2pPr marL="445225" algn="l" defTabSz="890448" rtl="0" eaLnBrk="1" latinLnBrk="0" hangingPunct="1">
        <a:defRPr sz="1753" kern="1200">
          <a:solidFill>
            <a:schemeClr val="tx1"/>
          </a:solidFill>
          <a:latin typeface="+mn-lt"/>
          <a:ea typeface="+mn-ea"/>
          <a:cs typeface="+mn-cs"/>
        </a:defRPr>
      </a:lvl2pPr>
      <a:lvl3pPr marL="890448" algn="l" defTabSz="890448" rtl="0" eaLnBrk="1" latinLnBrk="0" hangingPunct="1">
        <a:defRPr sz="1753" kern="1200">
          <a:solidFill>
            <a:schemeClr val="tx1"/>
          </a:solidFill>
          <a:latin typeface="+mn-lt"/>
          <a:ea typeface="+mn-ea"/>
          <a:cs typeface="+mn-cs"/>
        </a:defRPr>
      </a:lvl3pPr>
      <a:lvl4pPr marL="1335673" algn="l" defTabSz="890448" rtl="0" eaLnBrk="1" latinLnBrk="0" hangingPunct="1">
        <a:defRPr sz="1753" kern="1200">
          <a:solidFill>
            <a:schemeClr val="tx1"/>
          </a:solidFill>
          <a:latin typeface="+mn-lt"/>
          <a:ea typeface="+mn-ea"/>
          <a:cs typeface="+mn-cs"/>
        </a:defRPr>
      </a:lvl4pPr>
      <a:lvl5pPr marL="1780898" algn="l" defTabSz="890448" rtl="0" eaLnBrk="1" latinLnBrk="0" hangingPunct="1">
        <a:defRPr sz="1753" kern="1200">
          <a:solidFill>
            <a:schemeClr val="tx1"/>
          </a:solidFill>
          <a:latin typeface="+mn-lt"/>
          <a:ea typeface="+mn-ea"/>
          <a:cs typeface="+mn-cs"/>
        </a:defRPr>
      </a:lvl5pPr>
      <a:lvl6pPr marL="2226120" algn="l" defTabSz="890448" rtl="0" eaLnBrk="1" latinLnBrk="0" hangingPunct="1">
        <a:defRPr sz="1753" kern="1200">
          <a:solidFill>
            <a:schemeClr val="tx1"/>
          </a:solidFill>
          <a:latin typeface="+mn-lt"/>
          <a:ea typeface="+mn-ea"/>
          <a:cs typeface="+mn-cs"/>
        </a:defRPr>
      </a:lvl6pPr>
      <a:lvl7pPr marL="2671344" algn="l" defTabSz="890448" rtl="0" eaLnBrk="1" latinLnBrk="0" hangingPunct="1">
        <a:defRPr sz="1753" kern="1200">
          <a:solidFill>
            <a:schemeClr val="tx1"/>
          </a:solidFill>
          <a:latin typeface="+mn-lt"/>
          <a:ea typeface="+mn-ea"/>
          <a:cs typeface="+mn-cs"/>
        </a:defRPr>
      </a:lvl7pPr>
      <a:lvl8pPr marL="3116570" algn="l" defTabSz="890448" rtl="0" eaLnBrk="1" latinLnBrk="0" hangingPunct="1">
        <a:defRPr sz="1753" kern="1200">
          <a:solidFill>
            <a:schemeClr val="tx1"/>
          </a:solidFill>
          <a:latin typeface="+mn-lt"/>
          <a:ea typeface="+mn-ea"/>
          <a:cs typeface="+mn-cs"/>
        </a:defRPr>
      </a:lvl8pPr>
      <a:lvl9pPr marL="3561793" algn="l" defTabSz="890448" rtl="0" eaLnBrk="1" latinLnBrk="0" hangingPunct="1">
        <a:defRPr sz="175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1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92" y="596"/>
            <a:ext cx="9141619" cy="5142309"/>
          </a:xfrm>
          <a:prstGeom prst="rect">
            <a:avLst/>
          </a:prstGeom>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541558" y="4823376"/>
            <a:ext cx="1356239" cy="189689"/>
          </a:xfrm>
          <a:prstGeom prst="rect">
            <a:avLst/>
          </a:prstGeom>
        </p:spPr>
      </p:pic>
      <p:pic>
        <p:nvPicPr>
          <p:cNvPr id="7" name="图片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14621" y="273097"/>
            <a:ext cx="426314" cy="437072"/>
          </a:xfrm>
          <a:prstGeom prst="rect">
            <a:avLst/>
          </a:prstGeom>
        </p:spPr>
      </p:pic>
      <p:pic>
        <p:nvPicPr>
          <p:cNvPr id="3" name="图片 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98653" y="4625950"/>
            <a:ext cx="1957738" cy="394850"/>
          </a:xfrm>
          <a:prstGeom prst="rect">
            <a:avLst/>
          </a:prstGeom>
        </p:spPr>
      </p:pic>
    </p:spTree>
    <p:extLst>
      <p:ext uri="{BB962C8B-B14F-4D97-AF65-F5344CB8AC3E}">
        <p14:creationId xmlns:p14="http://schemas.microsoft.com/office/powerpoint/2010/main" val="2680947651"/>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Lst>
  <p:hf sldNum="0" hdr="0" ftr="0" dt="0"/>
  <p:txStyles>
    <p:titleStyle>
      <a:lvl1pPr algn="ctr" defTabSz="914316" rtl="0" eaLnBrk="1" latinLnBrk="0" hangingPunct="1">
        <a:spcBef>
          <a:spcPct val="0"/>
        </a:spcBef>
        <a:buNone/>
        <a:defRPr sz="4424" kern="1200">
          <a:solidFill>
            <a:schemeClr val="tx1"/>
          </a:solidFill>
          <a:latin typeface="+mj-lt"/>
          <a:ea typeface="+mj-ea"/>
          <a:cs typeface="+mj-cs"/>
        </a:defRPr>
      </a:lvl1pPr>
    </p:titleStyle>
    <p:bodyStyle>
      <a:lvl1pPr marL="342869" indent="-342869" algn="l" defTabSz="914316" rtl="0" eaLnBrk="1" latinLnBrk="0" hangingPunct="1">
        <a:spcBef>
          <a:spcPct val="20000"/>
        </a:spcBef>
        <a:buFont typeface="Arial" pitchFamily="34" charset="0"/>
        <a:buChar char="•"/>
        <a:defRPr sz="3224" kern="1200">
          <a:solidFill>
            <a:schemeClr val="tx1"/>
          </a:solidFill>
          <a:latin typeface="+mn-lt"/>
          <a:ea typeface="+mn-ea"/>
          <a:cs typeface="+mn-cs"/>
        </a:defRPr>
      </a:lvl1pPr>
      <a:lvl2pPr marL="742882" indent="-285724" algn="l" defTabSz="914316" rtl="0" eaLnBrk="1" latinLnBrk="0" hangingPunct="1">
        <a:spcBef>
          <a:spcPct val="20000"/>
        </a:spcBef>
        <a:buFont typeface="Arial" pitchFamily="34" charset="0"/>
        <a:buChar char="–"/>
        <a:defRPr sz="2774" kern="1200">
          <a:solidFill>
            <a:schemeClr val="tx1"/>
          </a:solidFill>
          <a:latin typeface="+mn-lt"/>
          <a:ea typeface="+mn-ea"/>
          <a:cs typeface="+mn-cs"/>
        </a:defRPr>
      </a:lvl2pPr>
      <a:lvl3pPr marL="1142896" indent="-228579" algn="l" defTabSz="914316"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1600053" indent="-228579" algn="l" defTabSz="914316" rtl="0" eaLnBrk="1" latinLnBrk="0" hangingPunct="1">
        <a:spcBef>
          <a:spcPct val="20000"/>
        </a:spcBef>
        <a:buFont typeface="Arial" pitchFamily="34" charset="0"/>
        <a:buChar char="–"/>
        <a:defRPr sz="2024" kern="1200">
          <a:solidFill>
            <a:schemeClr val="tx1"/>
          </a:solidFill>
          <a:latin typeface="+mn-lt"/>
          <a:ea typeface="+mn-ea"/>
          <a:cs typeface="+mn-cs"/>
        </a:defRPr>
      </a:lvl4pPr>
      <a:lvl5pPr marL="2057212" indent="-228579" algn="l" defTabSz="914316" rtl="0" eaLnBrk="1" latinLnBrk="0" hangingPunct="1">
        <a:spcBef>
          <a:spcPct val="20000"/>
        </a:spcBef>
        <a:buFont typeface="Arial" pitchFamily="34" charset="0"/>
        <a:buChar char="»"/>
        <a:defRPr sz="2024" kern="1200">
          <a:solidFill>
            <a:schemeClr val="tx1"/>
          </a:solidFill>
          <a:latin typeface="+mn-lt"/>
          <a:ea typeface="+mn-ea"/>
          <a:cs typeface="+mn-cs"/>
        </a:defRPr>
      </a:lvl5pPr>
      <a:lvl6pPr marL="2514371" indent="-228579" algn="l" defTabSz="914316" rtl="0" eaLnBrk="1" latinLnBrk="0" hangingPunct="1">
        <a:spcBef>
          <a:spcPct val="20000"/>
        </a:spcBef>
        <a:buFont typeface="Arial" pitchFamily="34" charset="0"/>
        <a:buChar char="•"/>
        <a:defRPr sz="2024" kern="1200">
          <a:solidFill>
            <a:schemeClr val="tx1"/>
          </a:solidFill>
          <a:latin typeface="+mn-lt"/>
          <a:ea typeface="+mn-ea"/>
          <a:cs typeface="+mn-cs"/>
        </a:defRPr>
      </a:lvl6pPr>
      <a:lvl7pPr marL="2971527" indent="-228579" algn="l" defTabSz="914316" rtl="0" eaLnBrk="1" latinLnBrk="0" hangingPunct="1">
        <a:spcBef>
          <a:spcPct val="20000"/>
        </a:spcBef>
        <a:buFont typeface="Arial" pitchFamily="34" charset="0"/>
        <a:buChar char="•"/>
        <a:defRPr sz="2024" kern="1200">
          <a:solidFill>
            <a:schemeClr val="tx1"/>
          </a:solidFill>
          <a:latin typeface="+mn-lt"/>
          <a:ea typeface="+mn-ea"/>
          <a:cs typeface="+mn-cs"/>
        </a:defRPr>
      </a:lvl7pPr>
      <a:lvl8pPr marL="3428685" indent="-228579" algn="l" defTabSz="914316" rtl="0" eaLnBrk="1" latinLnBrk="0" hangingPunct="1">
        <a:spcBef>
          <a:spcPct val="20000"/>
        </a:spcBef>
        <a:buFont typeface="Arial" pitchFamily="34" charset="0"/>
        <a:buChar char="•"/>
        <a:defRPr sz="2024" kern="1200">
          <a:solidFill>
            <a:schemeClr val="tx1"/>
          </a:solidFill>
          <a:latin typeface="+mn-lt"/>
          <a:ea typeface="+mn-ea"/>
          <a:cs typeface="+mn-cs"/>
        </a:defRPr>
      </a:lvl8pPr>
      <a:lvl9pPr marL="3885843" indent="-228579" algn="l" defTabSz="914316" rtl="0" eaLnBrk="1" latinLnBrk="0" hangingPunct="1">
        <a:spcBef>
          <a:spcPct val="20000"/>
        </a:spcBef>
        <a:buFont typeface="Arial" pitchFamily="34" charset="0"/>
        <a:buChar char="•"/>
        <a:defRPr sz="2024" kern="1200">
          <a:solidFill>
            <a:schemeClr val="tx1"/>
          </a:solidFill>
          <a:latin typeface="+mn-lt"/>
          <a:ea typeface="+mn-ea"/>
          <a:cs typeface="+mn-cs"/>
        </a:defRPr>
      </a:lvl9pPr>
    </p:bodyStyle>
    <p:otherStyle>
      <a:defPPr>
        <a:defRPr lang="zh-CN"/>
      </a:defPPr>
      <a:lvl1pPr marL="0" algn="l" defTabSz="914316" rtl="0" eaLnBrk="1" latinLnBrk="0" hangingPunct="1">
        <a:defRPr sz="1800" kern="1200">
          <a:solidFill>
            <a:schemeClr val="tx1"/>
          </a:solidFill>
          <a:latin typeface="+mn-lt"/>
          <a:ea typeface="+mn-ea"/>
          <a:cs typeface="+mn-cs"/>
        </a:defRPr>
      </a:lvl1pPr>
      <a:lvl2pPr marL="457159" algn="l" defTabSz="914316" rtl="0" eaLnBrk="1" latinLnBrk="0" hangingPunct="1">
        <a:defRPr sz="1800" kern="1200">
          <a:solidFill>
            <a:schemeClr val="tx1"/>
          </a:solidFill>
          <a:latin typeface="+mn-lt"/>
          <a:ea typeface="+mn-ea"/>
          <a:cs typeface="+mn-cs"/>
        </a:defRPr>
      </a:lvl2pPr>
      <a:lvl3pPr marL="914316" algn="l" defTabSz="914316" rtl="0" eaLnBrk="1" latinLnBrk="0" hangingPunct="1">
        <a:defRPr sz="1800" kern="1200">
          <a:solidFill>
            <a:schemeClr val="tx1"/>
          </a:solidFill>
          <a:latin typeface="+mn-lt"/>
          <a:ea typeface="+mn-ea"/>
          <a:cs typeface="+mn-cs"/>
        </a:defRPr>
      </a:lvl3pPr>
      <a:lvl4pPr marL="1371475" algn="l" defTabSz="914316" rtl="0" eaLnBrk="1" latinLnBrk="0" hangingPunct="1">
        <a:defRPr sz="1800" kern="1200">
          <a:solidFill>
            <a:schemeClr val="tx1"/>
          </a:solidFill>
          <a:latin typeface="+mn-lt"/>
          <a:ea typeface="+mn-ea"/>
          <a:cs typeface="+mn-cs"/>
        </a:defRPr>
      </a:lvl4pPr>
      <a:lvl5pPr marL="1828632" algn="l" defTabSz="914316" rtl="0" eaLnBrk="1" latinLnBrk="0" hangingPunct="1">
        <a:defRPr sz="1800" kern="1200">
          <a:solidFill>
            <a:schemeClr val="tx1"/>
          </a:solidFill>
          <a:latin typeface="+mn-lt"/>
          <a:ea typeface="+mn-ea"/>
          <a:cs typeface="+mn-cs"/>
        </a:defRPr>
      </a:lvl5pPr>
      <a:lvl6pPr marL="2285791" algn="l" defTabSz="914316" rtl="0" eaLnBrk="1" latinLnBrk="0" hangingPunct="1">
        <a:defRPr sz="1800" kern="1200">
          <a:solidFill>
            <a:schemeClr val="tx1"/>
          </a:solidFill>
          <a:latin typeface="+mn-lt"/>
          <a:ea typeface="+mn-ea"/>
          <a:cs typeface="+mn-cs"/>
        </a:defRPr>
      </a:lvl6pPr>
      <a:lvl7pPr marL="2742949" algn="l" defTabSz="914316" rtl="0" eaLnBrk="1" latinLnBrk="0" hangingPunct="1">
        <a:defRPr sz="1800" kern="1200">
          <a:solidFill>
            <a:schemeClr val="tx1"/>
          </a:solidFill>
          <a:latin typeface="+mn-lt"/>
          <a:ea typeface="+mn-ea"/>
          <a:cs typeface="+mn-cs"/>
        </a:defRPr>
      </a:lvl7pPr>
      <a:lvl8pPr marL="3200106" algn="l" defTabSz="914316" rtl="0" eaLnBrk="1" latinLnBrk="0" hangingPunct="1">
        <a:defRPr sz="1800" kern="1200">
          <a:solidFill>
            <a:schemeClr val="tx1"/>
          </a:solidFill>
          <a:latin typeface="+mn-lt"/>
          <a:ea typeface="+mn-ea"/>
          <a:cs typeface="+mn-cs"/>
        </a:defRPr>
      </a:lvl8pPr>
      <a:lvl9pPr marL="3657265" algn="l" defTabSz="91431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9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EE2EE-BF4D-7A4A-B3C6-9E47668CCD98}"/>
              </a:ext>
            </a:extLst>
          </p:cNvPr>
          <p:cNvSpPr txBox="1"/>
          <p:nvPr userDrawn="1"/>
        </p:nvSpPr>
        <p:spPr>
          <a:xfrm>
            <a:off x="8564831" y="4741078"/>
            <a:ext cx="374650" cy="138499"/>
          </a:xfrm>
          <a:prstGeom prst="rect">
            <a:avLst/>
          </a:prstGeom>
          <a:noFill/>
        </p:spPr>
        <p:txBody>
          <a:bodyPr wrap="square" lIns="0" tIns="0" rIns="0" bIns="0" rtlCol="0">
            <a:spAutoFit/>
          </a:bodyPr>
          <a:lstStyle/>
          <a:p>
            <a:pPr defTabSz="667853" fontAlgn="auto">
              <a:spcBef>
                <a:spcPts val="0"/>
              </a:spcBef>
              <a:spcAft>
                <a:spcPts val="0"/>
              </a:spcAft>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667853" fontAlgn="auto">
                <a:spcBef>
                  <a:spcPts val="0"/>
                </a:spcBef>
                <a:spcAft>
                  <a:spcPts val="0"/>
                </a:spcAft>
                <a:defRPr/>
              </a:pPr>
              <a:t>‹#›</a:t>
            </a:fld>
            <a:endParaRPr lang="en-US" sz="730"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9229015" y="2212016"/>
            <a:ext cx="1416222" cy="2937948"/>
            <a:chOff x="12310160" y="2282859"/>
            <a:chExt cx="1889034" cy="4583761"/>
          </a:xfrm>
        </p:grpSpPr>
        <p:grpSp>
          <p:nvGrpSpPr>
            <p:cNvPr id="26" name="组合 25"/>
            <p:cNvGrpSpPr/>
            <p:nvPr userDrawn="1"/>
          </p:nvGrpSpPr>
          <p:grpSpPr>
            <a:xfrm>
              <a:off x="12310160" y="2282859"/>
              <a:ext cx="1889034" cy="672242"/>
              <a:chOff x="12310160" y="2227995"/>
              <a:chExt cx="1889034" cy="672242"/>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en-US" altLang="zh-CN" sz="525" b="1" dirty="0">
                    <a:solidFill>
                      <a:srgbClr val="FFFFFF"/>
                    </a:solidFill>
                    <a:latin typeface="Arial" charset="0"/>
                    <a:ea typeface="Arial" charset="0"/>
                    <a:cs typeface="Arial" charset="0"/>
                  </a:rPr>
                  <a:t>P</a:t>
                </a:r>
                <a:r>
                  <a:rPr kumimoji="1" lang="en-US" altLang="zh-Hant" sz="525" b="1" dirty="0">
                    <a:solidFill>
                      <a:srgbClr val="FFFFFF"/>
                    </a:solidFill>
                    <a:latin typeface="Arial" charset="0"/>
                    <a:ea typeface="Arial" charset="0"/>
                    <a:cs typeface="Arial" charset="0"/>
                  </a:rPr>
                  <a:t>ANTONE</a:t>
                </a:r>
                <a:r>
                  <a:rPr kumimoji="1" lang="en-US" altLang="zh-CN" sz="525" b="1" dirty="0">
                    <a:solidFill>
                      <a:srgbClr val="FFFFFF"/>
                    </a:solidFill>
                    <a:latin typeface="Arial" charset="0"/>
                    <a:ea typeface="Arial" charset="0"/>
                    <a:cs typeface="Arial" charset="0"/>
                  </a:rPr>
                  <a:t> 186C</a:t>
                </a:r>
              </a:p>
              <a:p>
                <a:pPr algn="ctr" defTabSz="685567" fontAlgn="auto">
                  <a:spcBef>
                    <a:spcPts val="0"/>
                  </a:spcBef>
                  <a:spcAft>
                    <a:spcPts val="0"/>
                  </a:spcAft>
                </a:pPr>
                <a:r>
                  <a:rPr kumimoji="1" lang="en-US" altLang="zh-CN" sz="525"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en-US" altLang="zh-CN" sz="525" b="1" dirty="0">
                    <a:solidFill>
                      <a:srgbClr val="FFFFFF"/>
                    </a:solidFill>
                    <a:latin typeface="Arial" charset="0"/>
                    <a:ea typeface="Arial" charset="0"/>
                    <a:cs typeface="Arial" charset="0"/>
                  </a:rPr>
                  <a:t>P</a:t>
                </a:r>
                <a:r>
                  <a:rPr kumimoji="1" lang="en-US" altLang="zh-Hant" sz="525" b="1" dirty="0">
                    <a:solidFill>
                      <a:srgbClr val="FFFFFF"/>
                    </a:solidFill>
                    <a:latin typeface="Arial" charset="0"/>
                    <a:ea typeface="Arial" charset="0"/>
                    <a:cs typeface="Arial" charset="0"/>
                  </a:rPr>
                  <a:t>ANTONE</a:t>
                </a:r>
                <a:r>
                  <a:rPr kumimoji="1" lang="en-US" altLang="zh-CN" sz="525" b="1" dirty="0">
                    <a:solidFill>
                      <a:srgbClr val="FFFFFF"/>
                    </a:solidFill>
                    <a:latin typeface="Arial" charset="0"/>
                    <a:ea typeface="Arial" charset="0"/>
                    <a:cs typeface="Arial" charset="0"/>
                  </a:rPr>
                  <a:t> 185C</a:t>
                </a:r>
              </a:p>
              <a:p>
                <a:pPr algn="ctr" defTabSz="685567" fontAlgn="auto">
                  <a:spcBef>
                    <a:spcPts val="0"/>
                  </a:spcBef>
                  <a:spcAft>
                    <a:spcPts val="0"/>
                  </a:spcAft>
                </a:pPr>
                <a:r>
                  <a:rPr kumimoji="1" lang="en-US" altLang="zh-CN" sz="525"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10160" y="2227995"/>
                <a:ext cx="617932" cy="144057"/>
              </a:xfrm>
              <a:prstGeom prst="rect">
                <a:avLst/>
              </a:prstGeom>
              <a:noFill/>
            </p:spPr>
            <p:txBody>
              <a:bodyPr wrap="none" lIns="0" tIns="0" rIns="0" bIns="0" rtlCol="0">
                <a:spAutoFit/>
              </a:bodyPr>
              <a:lstStyle/>
              <a:p>
                <a:pPr defTabSz="685567" fontAlgn="auto">
                  <a:spcBef>
                    <a:spcPts val="0"/>
                  </a:spcBef>
                  <a:spcAft>
                    <a:spcPts val="0"/>
                  </a:spcAft>
                </a:pPr>
                <a:r>
                  <a:rPr kumimoji="1" lang="en-US" altLang="zh-CN" sz="600" dirty="0">
                    <a:solidFill>
                      <a:srgbClr val="1D1D1A"/>
                    </a:solidFill>
                    <a:latin typeface="Microsoft YaHei" panose="020B0503020204020204" pitchFamily="34" charset="-122"/>
                    <a:ea typeface="Microsoft YaHei" panose="020B0503020204020204" pitchFamily="34" charset="-122"/>
                  </a:rPr>
                  <a:t>Brand colors</a:t>
                </a:r>
                <a:endParaRPr kumimoji="1" lang="zh-CN" altLang="en-US" sz="600" dirty="0">
                  <a:solidFill>
                    <a:srgbClr val="1D1D1A"/>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315636" y="3056481"/>
              <a:ext cx="1883554" cy="3810139"/>
              <a:chOff x="12315636" y="3056481"/>
              <a:chExt cx="1883554" cy="3810139"/>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234</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90/79</a:t>
                </a:r>
                <a:endParaRPr kumimoji="1" lang="mr-IN" altLang="zh-CN" sz="525"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120</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0/15</a:t>
                </a:r>
                <a:endParaRPr kumimoji="1" lang="mr-IN" altLang="zh-CN" sz="525"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320783" y="3056481"/>
                <a:ext cx="1221047" cy="162065"/>
              </a:xfrm>
              <a:prstGeom prst="rect">
                <a:avLst/>
              </a:prstGeom>
              <a:noFill/>
            </p:spPr>
            <p:txBody>
              <a:bodyPr wrap="square" lIns="0" tIns="0" rIns="0" bIns="0" rtlCol="0" anchor="b" anchorCtr="0">
                <a:spAutoFit/>
              </a:bodyPr>
              <a:lstStyle/>
              <a:p>
                <a:pPr defTabSz="685567" fontAlgn="auto">
                  <a:spcBef>
                    <a:spcPts val="0"/>
                  </a:spcBef>
                  <a:spcAft>
                    <a:spcPts val="0"/>
                  </a:spcAft>
                </a:pPr>
                <a:r>
                  <a:rPr kumimoji="1" lang="en-US" altLang="zh-CN" sz="675" dirty="0">
                    <a:solidFill>
                      <a:srgbClr val="1D1D1A"/>
                    </a:solidFill>
                    <a:latin typeface="Microsoft YaHei" panose="020B0503020204020204" pitchFamily="34" charset="-122"/>
                    <a:ea typeface="Microsoft YaHei" panose="020B0503020204020204" pitchFamily="34" charset="-122"/>
                  </a:rPr>
                  <a:t>Supporting colors</a:t>
                </a:r>
                <a:endParaRPr kumimoji="1" lang="zh-CN" altLang="en-US" sz="675" dirty="0">
                  <a:solidFill>
                    <a:srgbClr val="1D1D1A"/>
                  </a:solidFill>
                  <a:latin typeface="Microsoft YaHei" panose="020B0503020204020204" pitchFamily="34" charset="-122"/>
                  <a:ea typeface="Microsoft YaHei" panose="020B0503020204020204" pitchFamily="34" charset="-122"/>
                </a:endParaRP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248</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181/60</a:t>
                </a:r>
                <a:endParaRPr kumimoji="1" lang="mr-IN" altLang="zh-CN" sz="525"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235</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92/1</a:t>
                </a:r>
                <a:endParaRPr kumimoji="1" lang="mr-IN" altLang="zh-CN" sz="525"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137/137/137</a:t>
                </a:r>
                <a:endParaRPr kumimoji="1" lang="mr-IN" altLang="zh-CN" sz="525"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35/24/21</a:t>
                </a:r>
                <a:endParaRPr kumimoji="1" lang="mr-IN" altLang="zh-CN" sz="525"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666666"/>
                    </a:solidFill>
                    <a:latin typeface="Arial" charset="0"/>
                    <a:ea typeface="Arial" charset="0"/>
                    <a:cs typeface="Arial" charset="0"/>
                  </a:rPr>
                  <a:t>RGB</a:t>
                </a:r>
                <a:r>
                  <a:rPr kumimoji="1" lang="en-US" altLang="zh-CN" sz="525" b="1" dirty="0">
                    <a:solidFill>
                      <a:srgbClr val="666666"/>
                    </a:solidFill>
                    <a:latin typeface="Arial" charset="0"/>
                    <a:ea typeface="Arial" charset="0"/>
                    <a:cs typeface="Arial" charset="0"/>
                  </a:rPr>
                  <a:t> 221</a:t>
                </a:r>
                <a:r>
                  <a:rPr kumimoji="1" lang="mr-IN" altLang="zh-CN" sz="525" b="1" dirty="0">
                    <a:solidFill>
                      <a:srgbClr val="666666"/>
                    </a:solidFill>
                    <a:latin typeface="Arial" charset="0"/>
                    <a:ea typeface="Arial" charset="0"/>
                    <a:cs typeface="Arial" charset="0"/>
                  </a:rPr>
                  <a:t>/</a:t>
                </a:r>
                <a:r>
                  <a:rPr kumimoji="1" lang="en-US" altLang="zh-CN" sz="525" b="1" dirty="0">
                    <a:solidFill>
                      <a:srgbClr val="666666"/>
                    </a:solidFill>
                    <a:latin typeface="Arial" charset="0"/>
                    <a:ea typeface="Arial" charset="0"/>
                    <a:cs typeface="Arial" charset="0"/>
                  </a:rPr>
                  <a:t>221/221</a:t>
                </a:r>
                <a:endParaRPr kumimoji="1" lang="mr-IN" altLang="zh-CN" sz="525"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233</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140/128</a:t>
                </a:r>
                <a:endParaRPr kumimoji="1" lang="mr-IN" altLang="zh-CN" sz="525"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159</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0/1</a:t>
                </a:r>
                <a:endParaRPr kumimoji="1" lang="mr-IN" altLang="zh-CN" sz="525"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666666"/>
                    </a:solidFill>
                    <a:latin typeface="Arial" charset="0"/>
                    <a:ea typeface="Arial" charset="0"/>
                    <a:cs typeface="Arial" charset="0"/>
                  </a:rPr>
                  <a:t>RGB</a:t>
                </a:r>
                <a:r>
                  <a:rPr kumimoji="1" lang="en-US" altLang="zh-CN" sz="525" b="1" dirty="0">
                    <a:solidFill>
                      <a:srgbClr val="666666"/>
                    </a:solidFill>
                    <a:latin typeface="Arial" charset="0"/>
                    <a:ea typeface="Arial" charset="0"/>
                    <a:cs typeface="Arial" charset="0"/>
                  </a:rPr>
                  <a:t> 245</a:t>
                </a:r>
                <a:r>
                  <a:rPr kumimoji="1" lang="mr-IN" altLang="zh-CN" sz="525" b="1" dirty="0">
                    <a:solidFill>
                      <a:srgbClr val="666666"/>
                    </a:solidFill>
                    <a:latin typeface="Arial" charset="0"/>
                    <a:ea typeface="Arial" charset="0"/>
                    <a:cs typeface="Arial" charset="0"/>
                  </a:rPr>
                  <a:t>/</a:t>
                </a:r>
                <a:r>
                  <a:rPr kumimoji="1" lang="en-US" altLang="zh-CN" sz="525" b="1" dirty="0">
                    <a:solidFill>
                      <a:srgbClr val="666666"/>
                    </a:solidFill>
                    <a:latin typeface="Arial" charset="0"/>
                    <a:ea typeface="Arial" charset="0"/>
                    <a:cs typeface="Arial" charset="0"/>
                  </a:rPr>
                  <a:t>220/87</a:t>
                </a:r>
                <a:endParaRPr kumimoji="1" lang="mr-IN" altLang="zh-CN" sz="525"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240</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133/0</a:t>
                </a:r>
                <a:endParaRPr kumimoji="1" lang="mr-IN" altLang="zh-CN" sz="525"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181</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181/181</a:t>
                </a:r>
                <a:endParaRPr kumimoji="1" lang="mr-IN" altLang="zh-CN" sz="525"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FFFFFF"/>
                    </a:solidFill>
                    <a:latin typeface="Arial" charset="0"/>
                    <a:ea typeface="Arial" charset="0"/>
                    <a:cs typeface="Arial" charset="0"/>
                  </a:rPr>
                  <a:t>RGB</a:t>
                </a:r>
                <a:r>
                  <a:rPr kumimoji="1" lang="en-US" altLang="zh-CN" sz="525" b="1" dirty="0">
                    <a:solidFill>
                      <a:srgbClr val="FFFFFF"/>
                    </a:solidFill>
                    <a:latin typeface="Arial" charset="0"/>
                    <a:ea typeface="Arial" charset="0"/>
                    <a:cs typeface="Arial" charset="0"/>
                  </a:rPr>
                  <a:t> 89</a:t>
                </a:r>
                <a:r>
                  <a:rPr kumimoji="1" lang="mr-IN" altLang="zh-CN" sz="525" b="1" dirty="0">
                    <a:solidFill>
                      <a:srgbClr val="FFFFFF"/>
                    </a:solidFill>
                    <a:latin typeface="Arial" charset="0"/>
                    <a:ea typeface="Arial" charset="0"/>
                    <a:cs typeface="Arial" charset="0"/>
                  </a:rPr>
                  <a:t>/</a:t>
                </a:r>
                <a:r>
                  <a:rPr kumimoji="1" lang="en-US" altLang="zh-CN" sz="525" b="1" dirty="0">
                    <a:solidFill>
                      <a:srgbClr val="FFFFFF"/>
                    </a:solidFill>
                    <a:latin typeface="Arial" charset="0"/>
                    <a:ea typeface="Arial" charset="0"/>
                    <a:cs typeface="Arial" charset="0"/>
                  </a:rPr>
                  <a:t>87/87</a:t>
                </a:r>
                <a:endParaRPr kumimoji="1" lang="mr-IN" altLang="zh-CN" sz="525"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567" fontAlgn="auto">
                  <a:spcBef>
                    <a:spcPts val="0"/>
                  </a:spcBef>
                  <a:spcAft>
                    <a:spcPts val="0"/>
                  </a:spcAft>
                </a:pPr>
                <a:r>
                  <a:rPr kumimoji="1" lang="mr-IN" altLang="zh-CN" sz="525" b="1" dirty="0">
                    <a:solidFill>
                      <a:srgbClr val="666666"/>
                    </a:solidFill>
                    <a:latin typeface="Arial" charset="0"/>
                    <a:ea typeface="Arial" charset="0"/>
                    <a:cs typeface="Arial" charset="0"/>
                  </a:rPr>
                  <a:t>RGB</a:t>
                </a:r>
                <a:r>
                  <a:rPr kumimoji="1" lang="en-US" altLang="zh-CN" sz="525" b="1" dirty="0">
                    <a:solidFill>
                      <a:srgbClr val="666666"/>
                    </a:solidFill>
                    <a:latin typeface="Arial" charset="0"/>
                    <a:ea typeface="Arial" charset="0"/>
                    <a:cs typeface="Arial" charset="0"/>
                  </a:rPr>
                  <a:t> 255</a:t>
                </a:r>
                <a:r>
                  <a:rPr kumimoji="1" lang="mr-IN" altLang="zh-CN" sz="525" b="1" dirty="0">
                    <a:solidFill>
                      <a:srgbClr val="666666"/>
                    </a:solidFill>
                    <a:latin typeface="Arial" charset="0"/>
                    <a:ea typeface="Arial" charset="0"/>
                    <a:cs typeface="Arial" charset="0"/>
                  </a:rPr>
                  <a:t>/</a:t>
                </a:r>
                <a:r>
                  <a:rPr kumimoji="1" lang="en-US" altLang="zh-CN" sz="525" b="1" dirty="0">
                    <a:solidFill>
                      <a:srgbClr val="666666"/>
                    </a:solidFill>
                    <a:latin typeface="Arial" charset="0"/>
                    <a:ea typeface="Arial" charset="0"/>
                    <a:cs typeface="Arial" charset="0"/>
                  </a:rPr>
                  <a:t>255/255</a:t>
                </a:r>
                <a:endParaRPr kumimoji="1" lang="mr-IN" altLang="zh-CN" sz="525" b="1" dirty="0">
                  <a:solidFill>
                    <a:srgbClr val="666666"/>
                  </a:solidFill>
                  <a:latin typeface="Arial" charset="0"/>
                  <a:ea typeface="Arial" charset="0"/>
                  <a:cs typeface="Arial" charset="0"/>
                </a:endParaRPr>
              </a:p>
            </p:txBody>
          </p:sp>
        </p:grpSp>
      </p:grpSp>
    </p:spTree>
    <p:extLst>
      <p:ext uri="{BB962C8B-B14F-4D97-AF65-F5344CB8AC3E}">
        <p14:creationId xmlns:p14="http://schemas.microsoft.com/office/powerpoint/2010/main" val="9092010"/>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268" r:id="rId4"/>
  </p:sldLayoutIdLst>
  <p:hf sldNum="0" hdr="0" ftr="0" dt="0"/>
  <p:txStyles>
    <p:titleStyle>
      <a:lvl1pPr algn="l" defTabSz="890470" rtl="0" eaLnBrk="1" latinLnBrk="0" hangingPunct="1">
        <a:lnSpc>
          <a:spcPct val="90000"/>
        </a:lnSpc>
        <a:spcBef>
          <a:spcPct val="0"/>
        </a:spcBef>
        <a:buNone/>
        <a:defRPr sz="4285" kern="1200">
          <a:solidFill>
            <a:schemeClr val="tx1"/>
          </a:solidFill>
          <a:latin typeface="+mj-lt"/>
          <a:ea typeface="+mj-ea"/>
          <a:cs typeface="+mj-cs"/>
        </a:defRPr>
      </a:lvl1pPr>
    </p:titleStyle>
    <p:bodyStyle>
      <a:lvl1pPr marL="222617" indent="-222617" algn="l" defTabSz="890470" rtl="0" eaLnBrk="1" latinLnBrk="0" hangingPunct="1">
        <a:lnSpc>
          <a:spcPct val="90000"/>
        </a:lnSpc>
        <a:spcBef>
          <a:spcPts val="974"/>
        </a:spcBef>
        <a:buFont typeface="Arial" panose="020B0604020202020204" pitchFamily="34" charset="0"/>
        <a:buChar char="•"/>
        <a:defRPr sz="2726" kern="1200">
          <a:solidFill>
            <a:schemeClr val="tx1"/>
          </a:solidFill>
          <a:latin typeface="+mn-lt"/>
          <a:ea typeface="+mn-ea"/>
          <a:cs typeface="+mn-cs"/>
        </a:defRPr>
      </a:lvl1pPr>
      <a:lvl2pPr marL="667853" indent="-222617" algn="l" defTabSz="89047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089" indent="-222617" algn="l" defTabSz="890470" rtl="0" eaLnBrk="1" latinLnBrk="0" hangingPunct="1">
        <a:lnSpc>
          <a:spcPct val="90000"/>
        </a:lnSpc>
        <a:spcBef>
          <a:spcPts val="487"/>
        </a:spcBef>
        <a:buFont typeface="Arial" panose="020B0604020202020204" pitchFamily="34" charset="0"/>
        <a:buChar char="•"/>
        <a:defRPr sz="1948" kern="1200">
          <a:solidFill>
            <a:schemeClr val="tx1"/>
          </a:solidFill>
          <a:latin typeface="+mn-lt"/>
          <a:ea typeface="+mn-ea"/>
          <a:cs typeface="+mn-cs"/>
        </a:defRPr>
      </a:lvl3pPr>
      <a:lvl4pPr marL="1558323"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4pPr>
      <a:lvl5pPr marL="2003558"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5pPr>
      <a:lvl6pPr marL="2448794"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402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263"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99" indent="-222617" algn="l" defTabSz="890470"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70" rtl="0" eaLnBrk="1" latinLnBrk="0" hangingPunct="1">
        <a:defRPr sz="1753" kern="1200">
          <a:solidFill>
            <a:schemeClr val="tx1"/>
          </a:solidFill>
          <a:latin typeface="+mn-lt"/>
          <a:ea typeface="+mn-ea"/>
          <a:cs typeface="+mn-cs"/>
        </a:defRPr>
      </a:lvl1pPr>
      <a:lvl2pPr marL="445236" algn="l" defTabSz="890470" rtl="0" eaLnBrk="1" latinLnBrk="0" hangingPunct="1">
        <a:defRPr sz="1753" kern="1200">
          <a:solidFill>
            <a:schemeClr val="tx1"/>
          </a:solidFill>
          <a:latin typeface="+mn-lt"/>
          <a:ea typeface="+mn-ea"/>
          <a:cs typeface="+mn-cs"/>
        </a:defRPr>
      </a:lvl2pPr>
      <a:lvl3pPr marL="890470" algn="l" defTabSz="890470" rtl="0" eaLnBrk="1" latinLnBrk="0" hangingPunct="1">
        <a:defRPr sz="1753" kern="1200">
          <a:solidFill>
            <a:schemeClr val="tx1"/>
          </a:solidFill>
          <a:latin typeface="+mn-lt"/>
          <a:ea typeface="+mn-ea"/>
          <a:cs typeface="+mn-cs"/>
        </a:defRPr>
      </a:lvl3pPr>
      <a:lvl4pPr marL="1335707" algn="l" defTabSz="890470" rtl="0" eaLnBrk="1" latinLnBrk="0" hangingPunct="1">
        <a:defRPr sz="1753" kern="1200">
          <a:solidFill>
            <a:schemeClr val="tx1"/>
          </a:solidFill>
          <a:latin typeface="+mn-lt"/>
          <a:ea typeface="+mn-ea"/>
          <a:cs typeface="+mn-cs"/>
        </a:defRPr>
      </a:lvl4pPr>
      <a:lvl5pPr marL="1780942" algn="l" defTabSz="890470" rtl="0" eaLnBrk="1" latinLnBrk="0" hangingPunct="1">
        <a:defRPr sz="1753" kern="1200">
          <a:solidFill>
            <a:schemeClr val="tx1"/>
          </a:solidFill>
          <a:latin typeface="+mn-lt"/>
          <a:ea typeface="+mn-ea"/>
          <a:cs typeface="+mn-cs"/>
        </a:defRPr>
      </a:lvl5pPr>
      <a:lvl6pPr marL="2226176" algn="l" defTabSz="890470" rtl="0" eaLnBrk="1" latinLnBrk="0" hangingPunct="1">
        <a:defRPr sz="1753" kern="1200">
          <a:solidFill>
            <a:schemeClr val="tx1"/>
          </a:solidFill>
          <a:latin typeface="+mn-lt"/>
          <a:ea typeface="+mn-ea"/>
          <a:cs typeface="+mn-cs"/>
        </a:defRPr>
      </a:lvl6pPr>
      <a:lvl7pPr marL="2671412" algn="l" defTabSz="890470" rtl="0" eaLnBrk="1" latinLnBrk="0" hangingPunct="1">
        <a:defRPr sz="1753" kern="1200">
          <a:solidFill>
            <a:schemeClr val="tx1"/>
          </a:solidFill>
          <a:latin typeface="+mn-lt"/>
          <a:ea typeface="+mn-ea"/>
          <a:cs typeface="+mn-cs"/>
        </a:defRPr>
      </a:lvl7pPr>
      <a:lvl8pPr marL="3116648" algn="l" defTabSz="890470" rtl="0" eaLnBrk="1" latinLnBrk="0" hangingPunct="1">
        <a:defRPr sz="1753" kern="1200">
          <a:solidFill>
            <a:schemeClr val="tx1"/>
          </a:solidFill>
          <a:latin typeface="+mn-lt"/>
          <a:ea typeface="+mn-ea"/>
          <a:cs typeface="+mn-cs"/>
        </a:defRPr>
      </a:lvl8pPr>
      <a:lvl9pPr marL="3561882" algn="l" defTabSz="890470" rtl="0" eaLnBrk="1" latinLnBrk="0" hangingPunct="1">
        <a:defRPr sz="175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81C66A8-D132-47F2-B533-90048ADB7539}" type="datetimeFigureOut">
              <a:rPr lang="en-US" smtClean="0"/>
              <a:t>9/18/2024</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E43E14E-0C03-4310-A116-9875A2B194EB}" type="slidenum">
              <a:rPr lang="en-US" smtClean="0"/>
              <a:t>‹#›</a:t>
            </a:fld>
            <a:endParaRPr lang="en-US"/>
          </a:p>
        </p:txBody>
      </p:sp>
    </p:spTree>
    <p:extLst>
      <p:ext uri="{BB962C8B-B14F-4D97-AF65-F5344CB8AC3E}">
        <p14:creationId xmlns:p14="http://schemas.microsoft.com/office/powerpoint/2010/main" val="824723097"/>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76" name="Group 4"/>
          <p:cNvGrpSpPr>
            <a:grpSpLocks/>
          </p:cNvGrpSpPr>
          <p:nvPr/>
        </p:nvGrpSpPr>
        <p:grpSpPr bwMode="auto">
          <a:xfrm>
            <a:off x="0" y="4716164"/>
            <a:ext cx="9144000" cy="428526"/>
            <a:chOff x="0" y="4489"/>
            <a:chExt cx="6336" cy="408"/>
          </a:xfrm>
        </p:grpSpPr>
        <p:pic>
          <p:nvPicPr>
            <p:cNvPr id="3079" name="Picture 5" descr="7"/>
            <p:cNvPicPr>
              <a:picLocks noChangeAspect="1" noChangeArrowheads="1"/>
            </p:cNvPicPr>
            <p:nvPr userDrawn="1"/>
          </p:nvPicPr>
          <p:blipFill>
            <a:blip r:embed="rId7" cstate="print"/>
            <a:srcRect/>
            <a:stretch>
              <a:fillRect/>
            </a:stretch>
          </p:blipFill>
          <p:spPr bwMode="auto">
            <a:xfrm>
              <a:off x="0" y="4489"/>
              <a:ext cx="6336" cy="408"/>
            </a:xfrm>
            <a:prstGeom prst="rect">
              <a:avLst/>
            </a:prstGeom>
            <a:noFill/>
            <a:ln w="9525">
              <a:noFill/>
              <a:miter lim="800000"/>
              <a:headEnd/>
              <a:tailEnd/>
            </a:ln>
          </p:spPr>
        </p:pic>
        <p:sp>
          <p:nvSpPr>
            <p:cNvPr id="43014" name="Text Box 6"/>
            <p:cNvSpPr txBox="1">
              <a:spLocks noChangeArrowheads="1"/>
            </p:cNvSpPr>
            <p:nvPr userDrawn="1"/>
          </p:nvSpPr>
          <p:spPr bwMode="auto">
            <a:xfrm>
              <a:off x="129" y="4614"/>
              <a:ext cx="1526" cy="222"/>
            </a:xfrm>
            <a:prstGeom prst="rect">
              <a:avLst/>
            </a:prstGeom>
            <a:noFill/>
            <a:ln w="9525">
              <a:noFill/>
              <a:miter lim="800000"/>
              <a:headEnd/>
              <a:tailEnd/>
            </a:ln>
          </p:spPr>
          <p:txBody>
            <a:bodyPr wrap="none" lIns="81907" tIns="40956" rIns="81907" bIns="40956">
              <a:spAutoFit/>
            </a:bodyPr>
            <a:lstStyle/>
            <a:p>
              <a:pPr defTabSz="614037" eaLnBrk="0" hangingPunct="0">
                <a:defRPr/>
              </a:pPr>
              <a:r>
                <a:rPr lang="en-US" altLang="zh-CN" sz="975" dirty="0">
                  <a:solidFill>
                    <a:srgbClr val="000000"/>
                  </a:solidFill>
                  <a:latin typeface="FrutigerNext LT Bold" pitchFamily="1" charset="0"/>
                  <a:ea typeface="MS PGothic" pitchFamily="34" charset="-128"/>
                </a:rPr>
                <a:t>HUAWEI TECHNOLOGIES Co., Ltd.</a:t>
              </a:r>
              <a:endParaRPr lang="en-US" altLang="zh-CN" sz="1650" dirty="0">
                <a:solidFill>
                  <a:srgbClr val="000000"/>
                </a:solidFill>
                <a:latin typeface="Arial" charset="0"/>
                <a:ea typeface="MS PGothic" pitchFamily="34" charset="-128"/>
              </a:endParaRPr>
            </a:p>
          </p:txBody>
        </p:sp>
        <p:pic>
          <p:nvPicPr>
            <p:cNvPr id="3081" name="Picture 7" descr="8"/>
            <p:cNvPicPr>
              <a:picLocks noChangeAspect="1" noChangeArrowheads="1"/>
            </p:cNvPicPr>
            <p:nvPr userDrawn="1"/>
          </p:nvPicPr>
          <p:blipFill>
            <a:blip r:embed="rId8" cstate="print"/>
            <a:srcRect/>
            <a:stretch>
              <a:fillRect/>
            </a:stretch>
          </p:blipFill>
          <p:spPr bwMode="auto">
            <a:xfrm>
              <a:off x="5204" y="4580"/>
              <a:ext cx="908" cy="228"/>
            </a:xfrm>
            <a:prstGeom prst="rect">
              <a:avLst/>
            </a:prstGeom>
            <a:noFill/>
            <a:ln w="9525">
              <a:noFill/>
              <a:miter lim="800000"/>
              <a:headEnd/>
              <a:tailEnd/>
            </a:ln>
          </p:spPr>
        </p:pic>
        <p:sp>
          <p:nvSpPr>
            <p:cNvPr id="43016" name="Rectangle 8"/>
            <p:cNvSpPr>
              <a:spLocks noChangeArrowheads="1"/>
            </p:cNvSpPr>
            <p:nvPr userDrawn="1"/>
          </p:nvSpPr>
          <p:spPr bwMode="auto">
            <a:xfrm>
              <a:off x="3326" y="4614"/>
              <a:ext cx="964" cy="222"/>
            </a:xfrm>
            <a:prstGeom prst="rect">
              <a:avLst/>
            </a:prstGeom>
            <a:noFill/>
            <a:ln w="9525" algn="ctr">
              <a:noFill/>
              <a:miter lim="800000"/>
              <a:headEnd/>
              <a:tailEnd/>
            </a:ln>
            <a:effectLst/>
          </p:spPr>
          <p:txBody>
            <a:bodyPr wrap="none" lIns="81899" tIns="40950" rIns="81899" bIns="40950">
              <a:spAutoFit/>
            </a:bodyPr>
            <a:lstStyle/>
            <a:p>
              <a:pPr defTabSz="614037" eaLnBrk="0" hangingPunct="0">
                <a:defRPr/>
              </a:pPr>
              <a:r>
                <a:rPr lang="en-US" altLang="zh-CN" sz="975" dirty="0">
                  <a:solidFill>
                    <a:srgbClr val="000000"/>
                  </a:solidFill>
                  <a:latin typeface="FrutigerNext LT Bold" pitchFamily="1" charset="0"/>
                  <a:ea typeface="ＭＳ Ｐゴシック" pitchFamily="34" charset="-128"/>
                </a:rPr>
                <a:t>HUAWEI Confidential </a:t>
              </a:r>
            </a:p>
          </p:txBody>
        </p:sp>
      </p:grpSp>
      <p:sp>
        <p:nvSpPr>
          <p:cNvPr id="43017" name="Line 9"/>
          <p:cNvSpPr>
            <a:spLocks noChangeShapeType="1"/>
          </p:cNvSpPr>
          <p:nvPr/>
        </p:nvSpPr>
        <p:spPr bwMode="auto">
          <a:xfrm>
            <a:off x="94035" y="518992"/>
            <a:ext cx="8955930" cy="0"/>
          </a:xfrm>
          <a:prstGeom prst="line">
            <a:avLst/>
          </a:prstGeom>
          <a:noFill/>
          <a:ln w="38100">
            <a:solidFill>
              <a:srgbClr val="990000"/>
            </a:solidFill>
            <a:round/>
            <a:headEnd/>
            <a:tailEnd/>
          </a:ln>
          <a:effectLst/>
        </p:spPr>
        <p:txBody>
          <a:bodyPr lIns="68410" tIns="34205" rIns="68410" bIns="34205"/>
          <a:lstStyle/>
          <a:p>
            <a:pPr>
              <a:defRPr/>
            </a:pPr>
            <a:endParaRPr lang="zh-CN" altLang="en-US">
              <a:solidFill>
                <a:prstClr val="black"/>
              </a:solidFill>
              <a:latin typeface="Arial" pitchFamily="34" charset="0"/>
            </a:endParaRPr>
          </a:p>
        </p:txBody>
      </p:sp>
      <p:sp>
        <p:nvSpPr>
          <p:cNvPr id="4" name="标题占位符 3"/>
          <p:cNvSpPr>
            <a:spLocks noGrp="1"/>
          </p:cNvSpPr>
          <p:nvPr>
            <p:ph type="title"/>
          </p:nvPr>
        </p:nvSpPr>
        <p:spPr>
          <a:xfrm>
            <a:off x="377903" y="107975"/>
            <a:ext cx="8367821" cy="350919"/>
          </a:xfrm>
          <a:prstGeom prst="rect">
            <a:avLst/>
          </a:prstGeom>
        </p:spPr>
        <p:txBody>
          <a:bodyPr vert="horz" lIns="91440" tIns="45720" rIns="91440" bIns="45720" rtlCol="0" anchor="ctr">
            <a:normAutofit/>
          </a:bodyPr>
          <a:lstStyle/>
          <a:p>
            <a:pPr lvl="0"/>
            <a:r>
              <a:rPr lang="zh-CN" altLang="en-US"/>
              <a:t>单击此处编辑母版标题样式</a:t>
            </a:r>
          </a:p>
        </p:txBody>
      </p:sp>
      <p:sp>
        <p:nvSpPr>
          <p:cNvPr id="5" name="文本占位符 4"/>
          <p:cNvSpPr>
            <a:spLocks noGrp="1"/>
          </p:cNvSpPr>
          <p:nvPr>
            <p:ph type="body" idx="1"/>
          </p:nvPr>
        </p:nvSpPr>
        <p:spPr>
          <a:xfrm>
            <a:off x="377903" y="566868"/>
            <a:ext cx="8367821" cy="410305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灯片编号占位符 6"/>
          <p:cNvSpPr>
            <a:spLocks noGrp="1"/>
          </p:cNvSpPr>
          <p:nvPr>
            <p:ph type="sldNum" sz="quarter" idx="4"/>
          </p:nvPr>
        </p:nvSpPr>
        <p:spPr>
          <a:xfrm>
            <a:off x="6457460" y="4767350"/>
            <a:ext cx="328210" cy="273780"/>
          </a:xfrm>
          <a:prstGeom prst="rect">
            <a:avLst/>
          </a:prstGeom>
        </p:spPr>
        <p:txBody>
          <a:bodyPr vert="horz" lIns="91440" tIns="45720" rIns="91440" bIns="45720" rtlCol="0" anchor="ctr"/>
          <a:lstStyle>
            <a:lvl1pPr algn="ctr">
              <a:defRPr sz="900">
                <a:solidFill>
                  <a:schemeClr val="tx1">
                    <a:tint val="75000"/>
                  </a:schemeClr>
                </a:solidFill>
              </a:defRPr>
            </a:lvl1pPr>
          </a:lstStyle>
          <a:p>
            <a:fld id="{FD4EA25B-F8F4-4A7E-907F-18A76783A08F}" type="slidenum">
              <a:rPr lang="zh-CN" altLang="en-US" smtClean="0">
                <a:solidFill>
                  <a:prstClr val="black">
                    <a:tint val="75000"/>
                  </a:prstClr>
                </a:solidFill>
                <a:latin typeface="Arial" pitchFamily="34" charset="0"/>
              </a:rPr>
              <a:pPr/>
              <a:t>‹#›</a:t>
            </a:fld>
            <a:endParaRPr lang="zh-CN" altLang="en-US">
              <a:solidFill>
                <a:prstClr val="black">
                  <a:tint val="75000"/>
                </a:prstClr>
              </a:solidFill>
              <a:latin typeface="Arial" pitchFamily="34" charset="0"/>
            </a:endParaRPr>
          </a:p>
        </p:txBody>
      </p:sp>
    </p:spTree>
    <p:extLst>
      <p:ext uri="{BB962C8B-B14F-4D97-AF65-F5344CB8AC3E}">
        <p14:creationId xmlns:p14="http://schemas.microsoft.com/office/powerpoint/2010/main" val="286851167"/>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Lst>
  <p:hf sldNum="0" hdr="0" ftr="0" dt="0"/>
  <p:txStyles>
    <p:titleStyle>
      <a:lvl1pPr algn="l" defTabSz="582047" rtl="0" eaLnBrk="0" fontAlgn="base" hangingPunct="0">
        <a:spcBef>
          <a:spcPct val="0"/>
        </a:spcBef>
        <a:spcAft>
          <a:spcPct val="0"/>
        </a:spcAft>
        <a:defRPr lang="zh-CN" altLang="en-US" sz="2099" b="1" smtClean="0">
          <a:solidFill>
            <a:srgbClr val="990000"/>
          </a:solidFill>
          <a:latin typeface="微软雅黑" panose="020B0503020204020204" pitchFamily="34" charset="-122"/>
          <a:ea typeface="微软雅黑" panose="020B0503020204020204" pitchFamily="34" charset="-122"/>
          <a:cs typeface="+mj-cs"/>
        </a:defRPr>
      </a:lvl1pPr>
      <a:lvl2pPr algn="l" defTabSz="582047" rtl="0" eaLnBrk="0" fontAlgn="base" hangingPunct="0">
        <a:spcBef>
          <a:spcPct val="0"/>
        </a:spcBef>
        <a:spcAft>
          <a:spcPct val="0"/>
        </a:spcAft>
        <a:defRPr sz="2249" b="1">
          <a:solidFill>
            <a:srgbClr val="990000"/>
          </a:solidFill>
          <a:latin typeface="Arial" pitchFamily="34" charset="0"/>
          <a:ea typeface="宋体" pitchFamily="2" charset="-122"/>
        </a:defRPr>
      </a:lvl2pPr>
      <a:lvl3pPr algn="l" defTabSz="582047" rtl="0" eaLnBrk="0" fontAlgn="base" hangingPunct="0">
        <a:spcBef>
          <a:spcPct val="0"/>
        </a:spcBef>
        <a:spcAft>
          <a:spcPct val="0"/>
        </a:spcAft>
        <a:defRPr sz="2249" b="1">
          <a:solidFill>
            <a:srgbClr val="990000"/>
          </a:solidFill>
          <a:latin typeface="Arial" pitchFamily="34" charset="0"/>
          <a:ea typeface="宋体" pitchFamily="2" charset="-122"/>
        </a:defRPr>
      </a:lvl3pPr>
      <a:lvl4pPr algn="l" defTabSz="582047" rtl="0" eaLnBrk="0" fontAlgn="base" hangingPunct="0">
        <a:spcBef>
          <a:spcPct val="0"/>
        </a:spcBef>
        <a:spcAft>
          <a:spcPct val="0"/>
        </a:spcAft>
        <a:defRPr sz="2249" b="1">
          <a:solidFill>
            <a:srgbClr val="990000"/>
          </a:solidFill>
          <a:latin typeface="Arial" pitchFamily="34" charset="0"/>
          <a:ea typeface="宋体" pitchFamily="2" charset="-122"/>
        </a:defRPr>
      </a:lvl4pPr>
      <a:lvl5pPr algn="l" defTabSz="582047" rtl="0" eaLnBrk="0" fontAlgn="base" hangingPunct="0">
        <a:spcBef>
          <a:spcPct val="0"/>
        </a:spcBef>
        <a:spcAft>
          <a:spcPct val="0"/>
        </a:spcAft>
        <a:defRPr sz="2249" b="1">
          <a:solidFill>
            <a:srgbClr val="990000"/>
          </a:solidFill>
          <a:latin typeface="Arial" pitchFamily="34" charset="0"/>
          <a:ea typeface="宋体" pitchFamily="2" charset="-122"/>
        </a:defRPr>
      </a:lvl5pPr>
      <a:lvl6pPr marL="342055" algn="l" defTabSz="586719" rtl="0" fontAlgn="base">
        <a:spcBef>
          <a:spcPct val="0"/>
        </a:spcBef>
        <a:spcAft>
          <a:spcPct val="0"/>
        </a:spcAft>
        <a:defRPr sz="2249" b="1">
          <a:solidFill>
            <a:srgbClr val="990000"/>
          </a:solidFill>
          <a:latin typeface="Arial" pitchFamily="34" charset="0"/>
          <a:ea typeface="宋体" pitchFamily="2" charset="-122"/>
        </a:defRPr>
      </a:lvl6pPr>
      <a:lvl7pPr marL="684107" algn="l" defTabSz="586719" rtl="0" fontAlgn="base">
        <a:spcBef>
          <a:spcPct val="0"/>
        </a:spcBef>
        <a:spcAft>
          <a:spcPct val="0"/>
        </a:spcAft>
        <a:defRPr sz="2249" b="1">
          <a:solidFill>
            <a:srgbClr val="990000"/>
          </a:solidFill>
          <a:latin typeface="Arial" pitchFamily="34" charset="0"/>
          <a:ea typeface="宋体" pitchFamily="2" charset="-122"/>
        </a:defRPr>
      </a:lvl7pPr>
      <a:lvl8pPr marL="1026164" algn="l" defTabSz="586719" rtl="0" fontAlgn="base">
        <a:spcBef>
          <a:spcPct val="0"/>
        </a:spcBef>
        <a:spcAft>
          <a:spcPct val="0"/>
        </a:spcAft>
        <a:defRPr sz="2249" b="1">
          <a:solidFill>
            <a:srgbClr val="990000"/>
          </a:solidFill>
          <a:latin typeface="Arial" pitchFamily="34" charset="0"/>
          <a:ea typeface="宋体" pitchFamily="2" charset="-122"/>
        </a:defRPr>
      </a:lvl8pPr>
      <a:lvl9pPr marL="1368218" algn="l" defTabSz="586719" rtl="0" fontAlgn="base">
        <a:spcBef>
          <a:spcPct val="0"/>
        </a:spcBef>
        <a:spcAft>
          <a:spcPct val="0"/>
        </a:spcAft>
        <a:defRPr sz="2249" b="1">
          <a:solidFill>
            <a:srgbClr val="990000"/>
          </a:solidFill>
          <a:latin typeface="Arial" pitchFamily="34" charset="0"/>
          <a:ea typeface="宋体" pitchFamily="2" charset="-122"/>
        </a:defRPr>
      </a:lvl9pPr>
    </p:titleStyle>
    <p:bodyStyle>
      <a:lvl1pPr marL="214250" indent="-214250" algn="l" defTabSz="554669" rtl="0" eaLnBrk="0" fontAlgn="base" hangingPunct="0">
        <a:lnSpc>
          <a:spcPct val="140000"/>
        </a:lnSpc>
        <a:spcBef>
          <a:spcPct val="0"/>
        </a:spcBef>
        <a:spcAft>
          <a:spcPct val="0"/>
        </a:spcAft>
        <a:buFont typeface="Wingdings" panose="05000000000000000000" pitchFamily="2" charset="2"/>
        <a:buChar char="l"/>
        <a:defRPr sz="1350" b="1">
          <a:solidFill>
            <a:schemeClr val="tx1"/>
          </a:solidFill>
          <a:latin typeface="微软雅黑" panose="020B0503020204020204" pitchFamily="34" charset="-122"/>
          <a:ea typeface="微软雅黑" panose="020B0503020204020204" pitchFamily="34" charset="-122"/>
          <a:cs typeface="+mn-cs"/>
        </a:defRPr>
      </a:lvl1pPr>
      <a:lvl2pPr marL="495155" indent="-214250" algn="l" defTabSz="554669" rtl="0" eaLnBrk="0" fontAlgn="base" hangingPunct="0">
        <a:lnSpc>
          <a:spcPct val="140000"/>
        </a:lnSpc>
        <a:spcBef>
          <a:spcPct val="0"/>
        </a:spcBef>
        <a:spcAft>
          <a:spcPct val="0"/>
        </a:spcAft>
        <a:buFont typeface="Wingdings" panose="05000000000000000000" pitchFamily="2" charset="2"/>
        <a:buChar char="Ø"/>
        <a:defRPr sz="1200">
          <a:solidFill>
            <a:schemeClr val="tx1"/>
          </a:solidFill>
          <a:latin typeface="微软雅黑" panose="020B0503020204020204" pitchFamily="34" charset="-122"/>
          <a:ea typeface="微软雅黑" panose="020B0503020204020204" pitchFamily="34" charset="-122"/>
        </a:defRPr>
      </a:lvl2pPr>
      <a:lvl3pPr marL="774872" indent="-214250" algn="l" defTabSz="554669" rtl="0" eaLnBrk="0" fontAlgn="base" hangingPunct="0">
        <a:lnSpc>
          <a:spcPct val="140000"/>
        </a:lnSpc>
        <a:spcBef>
          <a:spcPct val="0"/>
        </a:spcBef>
        <a:spcAft>
          <a:spcPct val="0"/>
        </a:spcAft>
        <a:buFont typeface="Wingdings" panose="05000000000000000000" pitchFamily="2" charset="2"/>
        <a:buChar char="ü"/>
        <a:defRPr sz="1050">
          <a:solidFill>
            <a:schemeClr val="tx1"/>
          </a:solidFill>
          <a:latin typeface="微软雅黑" panose="020B0503020204020204" pitchFamily="34" charset="-122"/>
          <a:ea typeface="微软雅黑" panose="020B0503020204020204" pitchFamily="34" charset="-122"/>
        </a:defRPr>
      </a:lvl3pPr>
      <a:lvl4pPr marL="977219" indent="-136883" algn="l" defTabSz="554669" rtl="0" eaLnBrk="0" fontAlgn="base" hangingPunct="0">
        <a:lnSpc>
          <a:spcPct val="140000"/>
        </a:lnSpc>
        <a:spcBef>
          <a:spcPct val="0"/>
        </a:spcBef>
        <a:spcAft>
          <a:spcPct val="0"/>
        </a:spcAft>
        <a:buFont typeface="Wingdings" panose="05000000000000000000" pitchFamily="2" charset="2"/>
        <a:buChar char="n"/>
        <a:defRPr sz="900">
          <a:solidFill>
            <a:schemeClr val="tx1"/>
          </a:solidFill>
          <a:latin typeface="微软雅黑" panose="020B0503020204020204" pitchFamily="34" charset="-122"/>
          <a:ea typeface="微软雅黑" panose="020B0503020204020204" pitchFamily="34" charset="-122"/>
        </a:defRPr>
      </a:lvl4pPr>
      <a:lvl5pPr marL="1254553" indent="-136883" algn="l" defTabSz="554669" rtl="0" eaLnBrk="0" fontAlgn="base" hangingPunct="0">
        <a:lnSpc>
          <a:spcPct val="140000"/>
        </a:lnSpc>
        <a:spcBef>
          <a:spcPct val="0"/>
        </a:spcBef>
        <a:spcAft>
          <a:spcPct val="0"/>
        </a:spcAft>
        <a:buFont typeface="Arial" panose="020B0604020202020204" pitchFamily="34" charset="0"/>
        <a:buChar char="•"/>
        <a:defRPr sz="825">
          <a:solidFill>
            <a:schemeClr val="tx1"/>
          </a:solidFill>
          <a:latin typeface="微软雅黑" panose="020B0503020204020204" pitchFamily="34" charset="-122"/>
          <a:ea typeface="微软雅黑" panose="020B0503020204020204" pitchFamily="34" charset="-122"/>
        </a:defRPr>
      </a:lvl5pPr>
      <a:lvl6pPr marL="1601004" indent="-142523" algn="l" defTabSz="559402" rtl="0" fontAlgn="base">
        <a:lnSpc>
          <a:spcPct val="140000"/>
        </a:lnSpc>
        <a:spcBef>
          <a:spcPct val="0"/>
        </a:spcBef>
        <a:spcAft>
          <a:spcPct val="0"/>
        </a:spcAft>
        <a:defRPr sz="1425">
          <a:solidFill>
            <a:schemeClr val="tx1"/>
          </a:solidFill>
          <a:latin typeface="+mn-lt"/>
          <a:ea typeface="+mn-ea"/>
        </a:defRPr>
      </a:lvl6pPr>
      <a:lvl7pPr marL="1943060" indent="-142523" algn="l" defTabSz="559402" rtl="0" fontAlgn="base">
        <a:lnSpc>
          <a:spcPct val="140000"/>
        </a:lnSpc>
        <a:spcBef>
          <a:spcPct val="0"/>
        </a:spcBef>
        <a:spcAft>
          <a:spcPct val="0"/>
        </a:spcAft>
        <a:defRPr sz="1425">
          <a:solidFill>
            <a:schemeClr val="tx1"/>
          </a:solidFill>
          <a:latin typeface="+mn-lt"/>
          <a:ea typeface="+mn-ea"/>
        </a:defRPr>
      </a:lvl7pPr>
      <a:lvl8pPr marL="2285114" indent="-142523" algn="l" defTabSz="559402" rtl="0" fontAlgn="base">
        <a:lnSpc>
          <a:spcPct val="140000"/>
        </a:lnSpc>
        <a:spcBef>
          <a:spcPct val="0"/>
        </a:spcBef>
        <a:spcAft>
          <a:spcPct val="0"/>
        </a:spcAft>
        <a:defRPr sz="1425">
          <a:solidFill>
            <a:schemeClr val="tx1"/>
          </a:solidFill>
          <a:latin typeface="+mn-lt"/>
          <a:ea typeface="+mn-ea"/>
        </a:defRPr>
      </a:lvl8pPr>
      <a:lvl9pPr marL="2627169" indent="-142523" algn="l" defTabSz="559402" rtl="0" fontAlgn="base">
        <a:lnSpc>
          <a:spcPct val="140000"/>
        </a:lnSpc>
        <a:spcBef>
          <a:spcPct val="0"/>
        </a:spcBef>
        <a:spcAft>
          <a:spcPct val="0"/>
        </a:spcAft>
        <a:defRPr sz="1425">
          <a:solidFill>
            <a:schemeClr val="tx1"/>
          </a:solidFill>
          <a:latin typeface="+mn-lt"/>
          <a:ea typeface="+mn-ea"/>
        </a:defRPr>
      </a:lvl9pPr>
    </p:bodyStyle>
    <p:otherStyle>
      <a:defPPr>
        <a:defRPr lang="zh-CN"/>
      </a:defPPr>
      <a:lvl1pPr marL="0" algn="l" defTabSz="684107" rtl="0" eaLnBrk="1" latinLnBrk="0" hangingPunct="1">
        <a:defRPr sz="1350" kern="1200">
          <a:solidFill>
            <a:schemeClr val="tx1"/>
          </a:solidFill>
          <a:latin typeface="+mn-lt"/>
          <a:ea typeface="+mn-ea"/>
          <a:cs typeface="+mn-cs"/>
        </a:defRPr>
      </a:lvl1pPr>
      <a:lvl2pPr marL="342055" algn="l" defTabSz="684107" rtl="0" eaLnBrk="1" latinLnBrk="0" hangingPunct="1">
        <a:defRPr sz="1350" kern="1200">
          <a:solidFill>
            <a:schemeClr val="tx1"/>
          </a:solidFill>
          <a:latin typeface="+mn-lt"/>
          <a:ea typeface="+mn-ea"/>
          <a:cs typeface="+mn-cs"/>
        </a:defRPr>
      </a:lvl2pPr>
      <a:lvl3pPr marL="684107" algn="l" defTabSz="684107" rtl="0" eaLnBrk="1" latinLnBrk="0" hangingPunct="1">
        <a:defRPr sz="1350" kern="1200">
          <a:solidFill>
            <a:schemeClr val="tx1"/>
          </a:solidFill>
          <a:latin typeface="+mn-lt"/>
          <a:ea typeface="+mn-ea"/>
          <a:cs typeface="+mn-cs"/>
        </a:defRPr>
      </a:lvl3pPr>
      <a:lvl4pPr marL="1026164" algn="l" defTabSz="684107" rtl="0" eaLnBrk="1" latinLnBrk="0" hangingPunct="1">
        <a:defRPr sz="1350" kern="1200">
          <a:solidFill>
            <a:schemeClr val="tx1"/>
          </a:solidFill>
          <a:latin typeface="+mn-lt"/>
          <a:ea typeface="+mn-ea"/>
          <a:cs typeface="+mn-cs"/>
        </a:defRPr>
      </a:lvl4pPr>
      <a:lvl5pPr marL="1368218" algn="l" defTabSz="684107" rtl="0" eaLnBrk="1" latinLnBrk="0" hangingPunct="1">
        <a:defRPr sz="1350" kern="1200">
          <a:solidFill>
            <a:schemeClr val="tx1"/>
          </a:solidFill>
          <a:latin typeface="+mn-lt"/>
          <a:ea typeface="+mn-ea"/>
          <a:cs typeface="+mn-cs"/>
        </a:defRPr>
      </a:lvl5pPr>
      <a:lvl6pPr marL="1710273" algn="l" defTabSz="684107" rtl="0" eaLnBrk="1" latinLnBrk="0" hangingPunct="1">
        <a:defRPr sz="1350" kern="1200">
          <a:solidFill>
            <a:schemeClr val="tx1"/>
          </a:solidFill>
          <a:latin typeface="+mn-lt"/>
          <a:ea typeface="+mn-ea"/>
          <a:cs typeface="+mn-cs"/>
        </a:defRPr>
      </a:lvl6pPr>
      <a:lvl7pPr marL="2052326" algn="l" defTabSz="684107" rtl="0" eaLnBrk="1" latinLnBrk="0" hangingPunct="1">
        <a:defRPr sz="1350" kern="1200">
          <a:solidFill>
            <a:schemeClr val="tx1"/>
          </a:solidFill>
          <a:latin typeface="+mn-lt"/>
          <a:ea typeface="+mn-ea"/>
          <a:cs typeface="+mn-cs"/>
        </a:defRPr>
      </a:lvl7pPr>
      <a:lvl8pPr marL="2394381" algn="l" defTabSz="684107" rtl="0" eaLnBrk="1" latinLnBrk="0" hangingPunct="1">
        <a:defRPr sz="1350" kern="1200">
          <a:solidFill>
            <a:schemeClr val="tx1"/>
          </a:solidFill>
          <a:latin typeface="+mn-lt"/>
          <a:ea typeface="+mn-ea"/>
          <a:cs typeface="+mn-cs"/>
        </a:defRPr>
      </a:lvl8pPr>
      <a:lvl9pPr marL="2736437" algn="l" defTabSz="684107"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76" name="Group 4"/>
          <p:cNvGrpSpPr>
            <a:grpSpLocks/>
          </p:cNvGrpSpPr>
          <p:nvPr/>
        </p:nvGrpSpPr>
        <p:grpSpPr bwMode="auto">
          <a:xfrm>
            <a:off x="0" y="4716164"/>
            <a:ext cx="9144000" cy="428526"/>
            <a:chOff x="0" y="4489"/>
            <a:chExt cx="6336" cy="408"/>
          </a:xfrm>
        </p:grpSpPr>
        <p:pic>
          <p:nvPicPr>
            <p:cNvPr id="3079" name="Picture 5" descr="7"/>
            <p:cNvPicPr>
              <a:picLocks noChangeAspect="1" noChangeArrowheads="1"/>
            </p:cNvPicPr>
            <p:nvPr userDrawn="1"/>
          </p:nvPicPr>
          <p:blipFill>
            <a:blip r:embed="rId7" cstate="print"/>
            <a:srcRect/>
            <a:stretch>
              <a:fillRect/>
            </a:stretch>
          </p:blipFill>
          <p:spPr bwMode="auto">
            <a:xfrm>
              <a:off x="0" y="4489"/>
              <a:ext cx="6336" cy="408"/>
            </a:xfrm>
            <a:prstGeom prst="rect">
              <a:avLst/>
            </a:prstGeom>
            <a:noFill/>
            <a:ln w="9525">
              <a:noFill/>
              <a:miter lim="800000"/>
              <a:headEnd/>
              <a:tailEnd/>
            </a:ln>
          </p:spPr>
        </p:pic>
        <p:sp>
          <p:nvSpPr>
            <p:cNvPr id="43014" name="Text Box 6"/>
            <p:cNvSpPr txBox="1">
              <a:spLocks noChangeArrowheads="1"/>
            </p:cNvSpPr>
            <p:nvPr userDrawn="1"/>
          </p:nvSpPr>
          <p:spPr bwMode="auto">
            <a:xfrm>
              <a:off x="129" y="4614"/>
              <a:ext cx="1526" cy="222"/>
            </a:xfrm>
            <a:prstGeom prst="rect">
              <a:avLst/>
            </a:prstGeom>
            <a:noFill/>
            <a:ln w="9525">
              <a:noFill/>
              <a:miter lim="800000"/>
              <a:headEnd/>
              <a:tailEnd/>
            </a:ln>
          </p:spPr>
          <p:txBody>
            <a:bodyPr wrap="none" lIns="81907" tIns="40956" rIns="81907" bIns="40956">
              <a:spAutoFit/>
            </a:bodyPr>
            <a:lstStyle/>
            <a:p>
              <a:pPr defTabSz="614037" eaLnBrk="0" hangingPunct="0">
                <a:defRPr/>
              </a:pPr>
              <a:r>
                <a:rPr lang="en-US" altLang="zh-CN" sz="975" dirty="0">
                  <a:solidFill>
                    <a:srgbClr val="000000"/>
                  </a:solidFill>
                  <a:latin typeface="FrutigerNext LT Bold" pitchFamily="1" charset="0"/>
                  <a:ea typeface="MS PGothic" pitchFamily="34" charset="-128"/>
                </a:rPr>
                <a:t>HUAWEI TECHNOLOGIES Co., Ltd.</a:t>
              </a:r>
              <a:endParaRPr lang="en-US" altLang="zh-CN" sz="1650" dirty="0">
                <a:solidFill>
                  <a:srgbClr val="000000"/>
                </a:solidFill>
                <a:latin typeface="Arial" charset="0"/>
                <a:ea typeface="MS PGothic" pitchFamily="34" charset="-128"/>
              </a:endParaRPr>
            </a:p>
          </p:txBody>
        </p:sp>
        <p:pic>
          <p:nvPicPr>
            <p:cNvPr id="3081" name="Picture 7" descr="8"/>
            <p:cNvPicPr>
              <a:picLocks noChangeAspect="1" noChangeArrowheads="1"/>
            </p:cNvPicPr>
            <p:nvPr userDrawn="1"/>
          </p:nvPicPr>
          <p:blipFill>
            <a:blip r:embed="rId8" cstate="print"/>
            <a:srcRect/>
            <a:stretch>
              <a:fillRect/>
            </a:stretch>
          </p:blipFill>
          <p:spPr bwMode="auto">
            <a:xfrm>
              <a:off x="5204" y="4580"/>
              <a:ext cx="908" cy="228"/>
            </a:xfrm>
            <a:prstGeom prst="rect">
              <a:avLst/>
            </a:prstGeom>
            <a:noFill/>
            <a:ln w="9525">
              <a:noFill/>
              <a:miter lim="800000"/>
              <a:headEnd/>
              <a:tailEnd/>
            </a:ln>
          </p:spPr>
        </p:pic>
        <p:sp>
          <p:nvSpPr>
            <p:cNvPr id="43016" name="Rectangle 8"/>
            <p:cNvSpPr>
              <a:spLocks noChangeArrowheads="1"/>
            </p:cNvSpPr>
            <p:nvPr userDrawn="1"/>
          </p:nvSpPr>
          <p:spPr bwMode="auto">
            <a:xfrm>
              <a:off x="3326" y="4614"/>
              <a:ext cx="964" cy="222"/>
            </a:xfrm>
            <a:prstGeom prst="rect">
              <a:avLst/>
            </a:prstGeom>
            <a:noFill/>
            <a:ln w="9525" algn="ctr">
              <a:noFill/>
              <a:miter lim="800000"/>
              <a:headEnd/>
              <a:tailEnd/>
            </a:ln>
            <a:effectLst/>
          </p:spPr>
          <p:txBody>
            <a:bodyPr wrap="none" lIns="81899" tIns="40950" rIns="81899" bIns="40950">
              <a:spAutoFit/>
            </a:bodyPr>
            <a:lstStyle/>
            <a:p>
              <a:pPr defTabSz="614037" eaLnBrk="0" hangingPunct="0">
                <a:defRPr/>
              </a:pPr>
              <a:r>
                <a:rPr lang="en-US" altLang="zh-CN" sz="975" dirty="0">
                  <a:solidFill>
                    <a:srgbClr val="000000"/>
                  </a:solidFill>
                  <a:latin typeface="FrutigerNext LT Bold" pitchFamily="1" charset="0"/>
                  <a:ea typeface="ＭＳ Ｐゴシック" pitchFamily="34" charset="-128"/>
                </a:rPr>
                <a:t>HUAWEI Confidential </a:t>
              </a:r>
            </a:p>
          </p:txBody>
        </p:sp>
      </p:grpSp>
      <p:sp>
        <p:nvSpPr>
          <p:cNvPr id="43017" name="Line 9"/>
          <p:cNvSpPr>
            <a:spLocks noChangeShapeType="1"/>
          </p:cNvSpPr>
          <p:nvPr/>
        </p:nvSpPr>
        <p:spPr bwMode="auto">
          <a:xfrm>
            <a:off x="94035" y="518992"/>
            <a:ext cx="8955930" cy="0"/>
          </a:xfrm>
          <a:prstGeom prst="line">
            <a:avLst/>
          </a:prstGeom>
          <a:noFill/>
          <a:ln w="38100">
            <a:solidFill>
              <a:srgbClr val="990000"/>
            </a:solidFill>
            <a:round/>
            <a:headEnd/>
            <a:tailEnd/>
          </a:ln>
          <a:effectLst/>
        </p:spPr>
        <p:txBody>
          <a:bodyPr lIns="68410" tIns="34205" rIns="68410" bIns="34205"/>
          <a:lstStyle/>
          <a:p>
            <a:pPr>
              <a:defRPr/>
            </a:pPr>
            <a:endParaRPr lang="zh-CN" altLang="en-US">
              <a:solidFill>
                <a:prstClr val="black"/>
              </a:solidFill>
              <a:latin typeface="Arial" pitchFamily="34" charset="0"/>
            </a:endParaRPr>
          </a:p>
        </p:txBody>
      </p:sp>
      <p:sp>
        <p:nvSpPr>
          <p:cNvPr id="4" name="标题占位符 3"/>
          <p:cNvSpPr>
            <a:spLocks noGrp="1"/>
          </p:cNvSpPr>
          <p:nvPr>
            <p:ph type="title"/>
          </p:nvPr>
        </p:nvSpPr>
        <p:spPr>
          <a:xfrm>
            <a:off x="377903" y="107975"/>
            <a:ext cx="8367821" cy="350919"/>
          </a:xfrm>
          <a:prstGeom prst="rect">
            <a:avLst/>
          </a:prstGeom>
        </p:spPr>
        <p:txBody>
          <a:bodyPr vert="horz" lIns="91440" tIns="45720" rIns="91440" bIns="45720" rtlCol="0" anchor="ctr">
            <a:normAutofit/>
          </a:bodyPr>
          <a:lstStyle/>
          <a:p>
            <a:pPr lvl="0"/>
            <a:r>
              <a:rPr lang="zh-CN" altLang="en-US"/>
              <a:t>单击此处编辑母版标题样式</a:t>
            </a:r>
          </a:p>
        </p:txBody>
      </p:sp>
      <p:sp>
        <p:nvSpPr>
          <p:cNvPr id="5" name="文本占位符 4"/>
          <p:cNvSpPr>
            <a:spLocks noGrp="1"/>
          </p:cNvSpPr>
          <p:nvPr>
            <p:ph type="body" idx="1"/>
          </p:nvPr>
        </p:nvSpPr>
        <p:spPr>
          <a:xfrm>
            <a:off x="377903" y="566868"/>
            <a:ext cx="8367821" cy="410305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灯片编号占位符 6"/>
          <p:cNvSpPr>
            <a:spLocks noGrp="1"/>
          </p:cNvSpPr>
          <p:nvPr>
            <p:ph type="sldNum" sz="quarter" idx="4"/>
          </p:nvPr>
        </p:nvSpPr>
        <p:spPr>
          <a:xfrm>
            <a:off x="6457460" y="4767350"/>
            <a:ext cx="328210" cy="273780"/>
          </a:xfrm>
          <a:prstGeom prst="rect">
            <a:avLst/>
          </a:prstGeom>
        </p:spPr>
        <p:txBody>
          <a:bodyPr vert="horz" lIns="91440" tIns="45720" rIns="91440" bIns="45720" rtlCol="0" anchor="ctr"/>
          <a:lstStyle>
            <a:lvl1pPr algn="ctr">
              <a:defRPr sz="900">
                <a:solidFill>
                  <a:schemeClr val="tx1">
                    <a:tint val="75000"/>
                  </a:schemeClr>
                </a:solidFill>
              </a:defRPr>
            </a:lvl1pPr>
          </a:lstStyle>
          <a:p>
            <a:fld id="{FD4EA25B-F8F4-4A7E-907F-18A76783A08F}" type="slidenum">
              <a:rPr lang="zh-CN" altLang="en-US" smtClean="0">
                <a:solidFill>
                  <a:prstClr val="black">
                    <a:tint val="75000"/>
                  </a:prstClr>
                </a:solidFill>
                <a:latin typeface="Arial" pitchFamily="34" charset="0"/>
              </a:rPr>
              <a:pPr/>
              <a:t>‹#›</a:t>
            </a:fld>
            <a:endParaRPr lang="zh-CN" altLang="en-US">
              <a:solidFill>
                <a:prstClr val="black">
                  <a:tint val="75000"/>
                </a:prstClr>
              </a:solidFill>
              <a:latin typeface="Arial" pitchFamily="34" charset="0"/>
            </a:endParaRPr>
          </a:p>
        </p:txBody>
      </p:sp>
    </p:spTree>
    <p:extLst>
      <p:ext uri="{BB962C8B-B14F-4D97-AF65-F5344CB8AC3E}">
        <p14:creationId xmlns:p14="http://schemas.microsoft.com/office/powerpoint/2010/main" val="3475729263"/>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Lst>
  <p:hf sldNum="0" hdr="0" ftr="0" dt="0"/>
  <p:txStyles>
    <p:titleStyle>
      <a:lvl1pPr algn="l" defTabSz="582047" rtl="0" eaLnBrk="0" fontAlgn="base" hangingPunct="0">
        <a:spcBef>
          <a:spcPct val="0"/>
        </a:spcBef>
        <a:spcAft>
          <a:spcPct val="0"/>
        </a:spcAft>
        <a:defRPr lang="zh-CN" altLang="en-US" sz="2099" b="1" smtClean="0">
          <a:solidFill>
            <a:srgbClr val="990000"/>
          </a:solidFill>
          <a:latin typeface="微软雅黑" panose="020B0503020204020204" pitchFamily="34" charset="-122"/>
          <a:ea typeface="微软雅黑" panose="020B0503020204020204" pitchFamily="34" charset="-122"/>
          <a:cs typeface="+mj-cs"/>
        </a:defRPr>
      </a:lvl1pPr>
      <a:lvl2pPr algn="l" defTabSz="582047" rtl="0" eaLnBrk="0" fontAlgn="base" hangingPunct="0">
        <a:spcBef>
          <a:spcPct val="0"/>
        </a:spcBef>
        <a:spcAft>
          <a:spcPct val="0"/>
        </a:spcAft>
        <a:defRPr sz="2249" b="1">
          <a:solidFill>
            <a:srgbClr val="990000"/>
          </a:solidFill>
          <a:latin typeface="Arial" pitchFamily="34" charset="0"/>
          <a:ea typeface="宋体" pitchFamily="2" charset="-122"/>
        </a:defRPr>
      </a:lvl2pPr>
      <a:lvl3pPr algn="l" defTabSz="582047" rtl="0" eaLnBrk="0" fontAlgn="base" hangingPunct="0">
        <a:spcBef>
          <a:spcPct val="0"/>
        </a:spcBef>
        <a:spcAft>
          <a:spcPct val="0"/>
        </a:spcAft>
        <a:defRPr sz="2249" b="1">
          <a:solidFill>
            <a:srgbClr val="990000"/>
          </a:solidFill>
          <a:latin typeface="Arial" pitchFamily="34" charset="0"/>
          <a:ea typeface="宋体" pitchFamily="2" charset="-122"/>
        </a:defRPr>
      </a:lvl3pPr>
      <a:lvl4pPr algn="l" defTabSz="582047" rtl="0" eaLnBrk="0" fontAlgn="base" hangingPunct="0">
        <a:spcBef>
          <a:spcPct val="0"/>
        </a:spcBef>
        <a:spcAft>
          <a:spcPct val="0"/>
        </a:spcAft>
        <a:defRPr sz="2249" b="1">
          <a:solidFill>
            <a:srgbClr val="990000"/>
          </a:solidFill>
          <a:latin typeface="Arial" pitchFamily="34" charset="0"/>
          <a:ea typeface="宋体" pitchFamily="2" charset="-122"/>
        </a:defRPr>
      </a:lvl4pPr>
      <a:lvl5pPr algn="l" defTabSz="582047" rtl="0" eaLnBrk="0" fontAlgn="base" hangingPunct="0">
        <a:spcBef>
          <a:spcPct val="0"/>
        </a:spcBef>
        <a:spcAft>
          <a:spcPct val="0"/>
        </a:spcAft>
        <a:defRPr sz="2249" b="1">
          <a:solidFill>
            <a:srgbClr val="990000"/>
          </a:solidFill>
          <a:latin typeface="Arial" pitchFamily="34" charset="0"/>
          <a:ea typeface="宋体" pitchFamily="2" charset="-122"/>
        </a:defRPr>
      </a:lvl5pPr>
      <a:lvl6pPr marL="342055" algn="l" defTabSz="586719" rtl="0" fontAlgn="base">
        <a:spcBef>
          <a:spcPct val="0"/>
        </a:spcBef>
        <a:spcAft>
          <a:spcPct val="0"/>
        </a:spcAft>
        <a:defRPr sz="2249" b="1">
          <a:solidFill>
            <a:srgbClr val="990000"/>
          </a:solidFill>
          <a:latin typeface="Arial" pitchFamily="34" charset="0"/>
          <a:ea typeface="宋体" pitchFamily="2" charset="-122"/>
        </a:defRPr>
      </a:lvl6pPr>
      <a:lvl7pPr marL="684107" algn="l" defTabSz="586719" rtl="0" fontAlgn="base">
        <a:spcBef>
          <a:spcPct val="0"/>
        </a:spcBef>
        <a:spcAft>
          <a:spcPct val="0"/>
        </a:spcAft>
        <a:defRPr sz="2249" b="1">
          <a:solidFill>
            <a:srgbClr val="990000"/>
          </a:solidFill>
          <a:latin typeface="Arial" pitchFamily="34" charset="0"/>
          <a:ea typeface="宋体" pitchFamily="2" charset="-122"/>
        </a:defRPr>
      </a:lvl7pPr>
      <a:lvl8pPr marL="1026164" algn="l" defTabSz="586719" rtl="0" fontAlgn="base">
        <a:spcBef>
          <a:spcPct val="0"/>
        </a:spcBef>
        <a:spcAft>
          <a:spcPct val="0"/>
        </a:spcAft>
        <a:defRPr sz="2249" b="1">
          <a:solidFill>
            <a:srgbClr val="990000"/>
          </a:solidFill>
          <a:latin typeface="Arial" pitchFamily="34" charset="0"/>
          <a:ea typeface="宋体" pitchFamily="2" charset="-122"/>
        </a:defRPr>
      </a:lvl8pPr>
      <a:lvl9pPr marL="1368218" algn="l" defTabSz="586719" rtl="0" fontAlgn="base">
        <a:spcBef>
          <a:spcPct val="0"/>
        </a:spcBef>
        <a:spcAft>
          <a:spcPct val="0"/>
        </a:spcAft>
        <a:defRPr sz="2249" b="1">
          <a:solidFill>
            <a:srgbClr val="990000"/>
          </a:solidFill>
          <a:latin typeface="Arial" pitchFamily="34" charset="0"/>
          <a:ea typeface="宋体" pitchFamily="2" charset="-122"/>
        </a:defRPr>
      </a:lvl9pPr>
    </p:titleStyle>
    <p:bodyStyle>
      <a:lvl1pPr marL="214250" indent="-214250" algn="l" defTabSz="554669" rtl="0" eaLnBrk="0" fontAlgn="base" hangingPunct="0">
        <a:lnSpc>
          <a:spcPct val="140000"/>
        </a:lnSpc>
        <a:spcBef>
          <a:spcPct val="0"/>
        </a:spcBef>
        <a:spcAft>
          <a:spcPct val="0"/>
        </a:spcAft>
        <a:buFont typeface="Wingdings" panose="05000000000000000000" pitchFamily="2" charset="2"/>
        <a:buChar char="l"/>
        <a:defRPr sz="1350" b="1">
          <a:solidFill>
            <a:schemeClr val="tx1"/>
          </a:solidFill>
          <a:latin typeface="微软雅黑" panose="020B0503020204020204" pitchFamily="34" charset="-122"/>
          <a:ea typeface="微软雅黑" panose="020B0503020204020204" pitchFamily="34" charset="-122"/>
          <a:cs typeface="+mn-cs"/>
        </a:defRPr>
      </a:lvl1pPr>
      <a:lvl2pPr marL="495155" indent="-214250" algn="l" defTabSz="554669" rtl="0" eaLnBrk="0" fontAlgn="base" hangingPunct="0">
        <a:lnSpc>
          <a:spcPct val="140000"/>
        </a:lnSpc>
        <a:spcBef>
          <a:spcPct val="0"/>
        </a:spcBef>
        <a:spcAft>
          <a:spcPct val="0"/>
        </a:spcAft>
        <a:buFont typeface="Wingdings" panose="05000000000000000000" pitchFamily="2" charset="2"/>
        <a:buChar char="Ø"/>
        <a:defRPr sz="1200">
          <a:solidFill>
            <a:schemeClr val="tx1"/>
          </a:solidFill>
          <a:latin typeface="微软雅黑" panose="020B0503020204020204" pitchFamily="34" charset="-122"/>
          <a:ea typeface="微软雅黑" panose="020B0503020204020204" pitchFamily="34" charset="-122"/>
        </a:defRPr>
      </a:lvl2pPr>
      <a:lvl3pPr marL="774872" indent="-214250" algn="l" defTabSz="554669" rtl="0" eaLnBrk="0" fontAlgn="base" hangingPunct="0">
        <a:lnSpc>
          <a:spcPct val="140000"/>
        </a:lnSpc>
        <a:spcBef>
          <a:spcPct val="0"/>
        </a:spcBef>
        <a:spcAft>
          <a:spcPct val="0"/>
        </a:spcAft>
        <a:buFont typeface="Wingdings" panose="05000000000000000000" pitchFamily="2" charset="2"/>
        <a:buChar char="ü"/>
        <a:defRPr sz="1050">
          <a:solidFill>
            <a:schemeClr val="tx1"/>
          </a:solidFill>
          <a:latin typeface="微软雅黑" panose="020B0503020204020204" pitchFamily="34" charset="-122"/>
          <a:ea typeface="微软雅黑" panose="020B0503020204020204" pitchFamily="34" charset="-122"/>
        </a:defRPr>
      </a:lvl3pPr>
      <a:lvl4pPr marL="977219" indent="-136883" algn="l" defTabSz="554669" rtl="0" eaLnBrk="0" fontAlgn="base" hangingPunct="0">
        <a:lnSpc>
          <a:spcPct val="140000"/>
        </a:lnSpc>
        <a:spcBef>
          <a:spcPct val="0"/>
        </a:spcBef>
        <a:spcAft>
          <a:spcPct val="0"/>
        </a:spcAft>
        <a:buFont typeface="Wingdings" panose="05000000000000000000" pitchFamily="2" charset="2"/>
        <a:buChar char="n"/>
        <a:defRPr sz="900">
          <a:solidFill>
            <a:schemeClr val="tx1"/>
          </a:solidFill>
          <a:latin typeface="微软雅黑" panose="020B0503020204020204" pitchFamily="34" charset="-122"/>
          <a:ea typeface="微软雅黑" panose="020B0503020204020204" pitchFamily="34" charset="-122"/>
        </a:defRPr>
      </a:lvl4pPr>
      <a:lvl5pPr marL="1254553" indent="-136883" algn="l" defTabSz="554669" rtl="0" eaLnBrk="0" fontAlgn="base" hangingPunct="0">
        <a:lnSpc>
          <a:spcPct val="140000"/>
        </a:lnSpc>
        <a:spcBef>
          <a:spcPct val="0"/>
        </a:spcBef>
        <a:spcAft>
          <a:spcPct val="0"/>
        </a:spcAft>
        <a:buFont typeface="Arial" panose="020B0604020202020204" pitchFamily="34" charset="0"/>
        <a:buChar char="•"/>
        <a:defRPr sz="825">
          <a:solidFill>
            <a:schemeClr val="tx1"/>
          </a:solidFill>
          <a:latin typeface="微软雅黑" panose="020B0503020204020204" pitchFamily="34" charset="-122"/>
          <a:ea typeface="微软雅黑" panose="020B0503020204020204" pitchFamily="34" charset="-122"/>
        </a:defRPr>
      </a:lvl5pPr>
      <a:lvl6pPr marL="1601004" indent="-142523" algn="l" defTabSz="559402" rtl="0" fontAlgn="base">
        <a:lnSpc>
          <a:spcPct val="140000"/>
        </a:lnSpc>
        <a:spcBef>
          <a:spcPct val="0"/>
        </a:spcBef>
        <a:spcAft>
          <a:spcPct val="0"/>
        </a:spcAft>
        <a:defRPr sz="1425">
          <a:solidFill>
            <a:schemeClr val="tx1"/>
          </a:solidFill>
          <a:latin typeface="+mn-lt"/>
          <a:ea typeface="+mn-ea"/>
        </a:defRPr>
      </a:lvl6pPr>
      <a:lvl7pPr marL="1943060" indent="-142523" algn="l" defTabSz="559402" rtl="0" fontAlgn="base">
        <a:lnSpc>
          <a:spcPct val="140000"/>
        </a:lnSpc>
        <a:spcBef>
          <a:spcPct val="0"/>
        </a:spcBef>
        <a:spcAft>
          <a:spcPct val="0"/>
        </a:spcAft>
        <a:defRPr sz="1425">
          <a:solidFill>
            <a:schemeClr val="tx1"/>
          </a:solidFill>
          <a:latin typeface="+mn-lt"/>
          <a:ea typeface="+mn-ea"/>
        </a:defRPr>
      </a:lvl7pPr>
      <a:lvl8pPr marL="2285114" indent="-142523" algn="l" defTabSz="559402" rtl="0" fontAlgn="base">
        <a:lnSpc>
          <a:spcPct val="140000"/>
        </a:lnSpc>
        <a:spcBef>
          <a:spcPct val="0"/>
        </a:spcBef>
        <a:spcAft>
          <a:spcPct val="0"/>
        </a:spcAft>
        <a:defRPr sz="1425">
          <a:solidFill>
            <a:schemeClr val="tx1"/>
          </a:solidFill>
          <a:latin typeface="+mn-lt"/>
          <a:ea typeface="+mn-ea"/>
        </a:defRPr>
      </a:lvl8pPr>
      <a:lvl9pPr marL="2627169" indent="-142523" algn="l" defTabSz="559402" rtl="0" fontAlgn="base">
        <a:lnSpc>
          <a:spcPct val="140000"/>
        </a:lnSpc>
        <a:spcBef>
          <a:spcPct val="0"/>
        </a:spcBef>
        <a:spcAft>
          <a:spcPct val="0"/>
        </a:spcAft>
        <a:defRPr sz="1425">
          <a:solidFill>
            <a:schemeClr val="tx1"/>
          </a:solidFill>
          <a:latin typeface="+mn-lt"/>
          <a:ea typeface="+mn-ea"/>
        </a:defRPr>
      </a:lvl9pPr>
    </p:bodyStyle>
    <p:otherStyle>
      <a:defPPr>
        <a:defRPr lang="zh-CN"/>
      </a:defPPr>
      <a:lvl1pPr marL="0" algn="l" defTabSz="684107" rtl="0" eaLnBrk="1" latinLnBrk="0" hangingPunct="1">
        <a:defRPr sz="1350" kern="1200">
          <a:solidFill>
            <a:schemeClr val="tx1"/>
          </a:solidFill>
          <a:latin typeface="+mn-lt"/>
          <a:ea typeface="+mn-ea"/>
          <a:cs typeface="+mn-cs"/>
        </a:defRPr>
      </a:lvl1pPr>
      <a:lvl2pPr marL="342055" algn="l" defTabSz="684107" rtl="0" eaLnBrk="1" latinLnBrk="0" hangingPunct="1">
        <a:defRPr sz="1350" kern="1200">
          <a:solidFill>
            <a:schemeClr val="tx1"/>
          </a:solidFill>
          <a:latin typeface="+mn-lt"/>
          <a:ea typeface="+mn-ea"/>
          <a:cs typeface="+mn-cs"/>
        </a:defRPr>
      </a:lvl2pPr>
      <a:lvl3pPr marL="684107" algn="l" defTabSz="684107" rtl="0" eaLnBrk="1" latinLnBrk="0" hangingPunct="1">
        <a:defRPr sz="1350" kern="1200">
          <a:solidFill>
            <a:schemeClr val="tx1"/>
          </a:solidFill>
          <a:latin typeface="+mn-lt"/>
          <a:ea typeface="+mn-ea"/>
          <a:cs typeface="+mn-cs"/>
        </a:defRPr>
      </a:lvl3pPr>
      <a:lvl4pPr marL="1026164" algn="l" defTabSz="684107" rtl="0" eaLnBrk="1" latinLnBrk="0" hangingPunct="1">
        <a:defRPr sz="1350" kern="1200">
          <a:solidFill>
            <a:schemeClr val="tx1"/>
          </a:solidFill>
          <a:latin typeface="+mn-lt"/>
          <a:ea typeface="+mn-ea"/>
          <a:cs typeface="+mn-cs"/>
        </a:defRPr>
      </a:lvl4pPr>
      <a:lvl5pPr marL="1368218" algn="l" defTabSz="684107" rtl="0" eaLnBrk="1" latinLnBrk="0" hangingPunct="1">
        <a:defRPr sz="1350" kern="1200">
          <a:solidFill>
            <a:schemeClr val="tx1"/>
          </a:solidFill>
          <a:latin typeface="+mn-lt"/>
          <a:ea typeface="+mn-ea"/>
          <a:cs typeface="+mn-cs"/>
        </a:defRPr>
      </a:lvl5pPr>
      <a:lvl6pPr marL="1710273" algn="l" defTabSz="684107" rtl="0" eaLnBrk="1" latinLnBrk="0" hangingPunct="1">
        <a:defRPr sz="1350" kern="1200">
          <a:solidFill>
            <a:schemeClr val="tx1"/>
          </a:solidFill>
          <a:latin typeface="+mn-lt"/>
          <a:ea typeface="+mn-ea"/>
          <a:cs typeface="+mn-cs"/>
        </a:defRPr>
      </a:lvl6pPr>
      <a:lvl7pPr marL="2052326" algn="l" defTabSz="684107" rtl="0" eaLnBrk="1" latinLnBrk="0" hangingPunct="1">
        <a:defRPr sz="1350" kern="1200">
          <a:solidFill>
            <a:schemeClr val="tx1"/>
          </a:solidFill>
          <a:latin typeface="+mn-lt"/>
          <a:ea typeface="+mn-ea"/>
          <a:cs typeface="+mn-cs"/>
        </a:defRPr>
      </a:lvl7pPr>
      <a:lvl8pPr marL="2394381" algn="l" defTabSz="684107" rtl="0" eaLnBrk="1" latinLnBrk="0" hangingPunct="1">
        <a:defRPr sz="1350" kern="1200">
          <a:solidFill>
            <a:schemeClr val="tx1"/>
          </a:solidFill>
          <a:latin typeface="+mn-lt"/>
          <a:ea typeface="+mn-ea"/>
          <a:cs typeface="+mn-cs"/>
        </a:defRPr>
      </a:lvl8pPr>
      <a:lvl9pPr marL="2736437" algn="l" defTabSz="684107"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CD1975-F435-0C43-9931-DC58CEAFFC6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9178" y="3929431"/>
            <a:ext cx="1406151" cy="304436"/>
          </a:xfrm>
          <a:prstGeom prst="rect">
            <a:avLst/>
          </a:prstGeom>
        </p:spPr>
      </p:pic>
      <p:sp>
        <p:nvSpPr>
          <p:cNvPr id="6" name="Text Placeholder 1">
            <a:extLst>
              <a:ext uri="{FF2B5EF4-FFF2-40B4-BE49-F238E27FC236}">
                <a16:creationId xmlns:a16="http://schemas.microsoft.com/office/drawing/2014/main" id="{A24FF637-3127-064E-84EE-A0C7EB5BEE96}"/>
              </a:ext>
            </a:extLst>
          </p:cNvPr>
          <p:cNvSpPr txBox="1">
            <a:spLocks/>
          </p:cNvSpPr>
          <p:nvPr userDrawn="1"/>
        </p:nvSpPr>
        <p:spPr>
          <a:xfrm>
            <a:off x="5982185" y="1757452"/>
            <a:ext cx="2417931" cy="152247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798"/>
              </a:lnSpc>
            </a:pPr>
            <a:r>
              <a:rPr kumimoji="1" lang="en-US" altLang="zh-CN" sz="637" b="1" dirty="0">
                <a:solidFill>
                  <a:srgbClr val="1D1D1B"/>
                </a:solidFill>
                <a:latin typeface="Arial" panose="020B0604020202020204"/>
              </a:rPr>
              <a:t>Copyright©2021 Huawei Technologies Co., Ltd.</a:t>
            </a:r>
            <a:br>
              <a:rPr kumimoji="1" lang="en-US" altLang="zh-CN" sz="637" b="1" dirty="0">
                <a:solidFill>
                  <a:srgbClr val="1D1D1B"/>
                </a:solidFill>
                <a:latin typeface="Arial" panose="020B0604020202020204"/>
              </a:rPr>
            </a:br>
            <a:r>
              <a:rPr kumimoji="1" lang="en-US" altLang="zh-CN" sz="637" b="1" dirty="0">
                <a:solidFill>
                  <a:srgbClr val="1D1D1B"/>
                </a:solidFill>
                <a:latin typeface="Arial" panose="020B0604020202020204"/>
              </a:rPr>
              <a:t>All Rights Reserved.</a:t>
            </a:r>
            <a:br>
              <a:rPr kumimoji="1" lang="en-US" altLang="zh-CN" sz="584" dirty="0">
                <a:solidFill>
                  <a:srgbClr val="1D1D1B"/>
                </a:solidFill>
                <a:latin typeface="Arial" panose="020B0604020202020204"/>
              </a:rPr>
            </a:br>
            <a:br>
              <a:rPr kumimoji="1" lang="en-US" altLang="zh-CN" sz="584" dirty="0">
                <a:solidFill>
                  <a:srgbClr val="1D1D1B"/>
                </a:solidFill>
                <a:latin typeface="Arial" panose="020B0604020202020204"/>
              </a:rPr>
            </a:br>
            <a:r>
              <a:rPr kumimoji="1" lang="en-US" altLang="zh-CN" sz="637" dirty="0">
                <a:solidFill>
                  <a:srgbClr val="1D1D1B"/>
                </a:solidFill>
                <a:latin typeface="Arial" panose="020B0604020202020204"/>
                <a:cs typeface="Arial" panose="020B0604020202020204" pitchFamily="34" charset="0"/>
              </a:rPr>
              <a:t>The information in this document may contain predictive </a:t>
            </a:r>
            <a:br>
              <a:rPr kumimoji="1" lang="en-US" altLang="zh-CN" sz="637" dirty="0">
                <a:solidFill>
                  <a:srgbClr val="1D1D1B"/>
                </a:solidFill>
                <a:latin typeface="Arial" panose="020B0604020202020204"/>
                <a:cs typeface="Arial" panose="020B0604020202020204" pitchFamily="34" charset="0"/>
              </a:rPr>
            </a:br>
            <a:r>
              <a:rPr kumimoji="1" lang="en-US" altLang="zh-CN" sz="637"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637" dirty="0">
                <a:solidFill>
                  <a:srgbClr val="1D1D1B"/>
                </a:solidFill>
                <a:latin typeface="Arial" panose="020B0604020202020204"/>
                <a:cs typeface="Arial" panose="020B0604020202020204" pitchFamily="34" charset="0"/>
              </a:rPr>
            </a:br>
            <a:r>
              <a:rPr kumimoji="1" lang="en-US" altLang="zh-CN" sz="637" dirty="0">
                <a:solidFill>
                  <a:srgbClr val="1D1D1B"/>
                </a:solidFill>
                <a:latin typeface="Arial" panose="020B0604020202020204"/>
                <a:cs typeface="Arial" panose="020B0604020202020204" pitchFamily="34" charset="0"/>
              </a:rPr>
              <a:t>the future financial and operating results, future product </a:t>
            </a:r>
            <a:br>
              <a:rPr kumimoji="1" lang="en-US" altLang="zh-CN" sz="637" dirty="0">
                <a:solidFill>
                  <a:srgbClr val="1D1D1B"/>
                </a:solidFill>
                <a:latin typeface="Arial" panose="020B0604020202020204"/>
                <a:cs typeface="Arial" panose="020B0604020202020204" pitchFamily="34" charset="0"/>
              </a:rPr>
            </a:br>
            <a:r>
              <a:rPr kumimoji="1" lang="en-US" altLang="zh-CN" sz="637"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637" dirty="0">
                <a:solidFill>
                  <a:srgbClr val="1D1D1B"/>
                </a:solidFill>
                <a:latin typeface="Arial" panose="020B0604020202020204"/>
                <a:cs typeface="Arial" panose="020B0604020202020204" pitchFamily="34" charset="0"/>
              </a:rPr>
            </a:br>
            <a:r>
              <a:rPr kumimoji="1" lang="en-US" altLang="zh-CN" sz="637"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637" dirty="0">
                <a:solidFill>
                  <a:srgbClr val="1D1D1B"/>
                </a:solidFill>
                <a:latin typeface="Arial" panose="020B0604020202020204"/>
                <a:cs typeface="Arial" panose="020B0604020202020204" pitchFamily="34" charset="0"/>
              </a:rPr>
            </a:br>
            <a:r>
              <a:rPr kumimoji="1" lang="en-US" altLang="zh-CN" sz="637"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637" dirty="0">
                <a:solidFill>
                  <a:srgbClr val="1D1D1B"/>
                </a:solidFill>
                <a:latin typeface="Arial" panose="020B0604020202020204"/>
                <a:cs typeface="Arial" panose="020B0604020202020204" pitchFamily="34" charset="0"/>
              </a:rPr>
            </a:br>
            <a:r>
              <a:rPr kumimoji="1" lang="en-US" altLang="zh-CN" sz="637"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637" dirty="0">
                <a:solidFill>
                  <a:srgbClr val="1D1D1B"/>
                </a:solidFill>
                <a:latin typeface="Arial" panose="020B0604020202020204"/>
                <a:cs typeface="Arial" panose="020B0604020202020204" pitchFamily="34" charset="0"/>
              </a:rPr>
            </a:br>
            <a:r>
              <a:rPr kumimoji="1" lang="en-US" altLang="zh-CN" sz="637"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637" dirty="0">
                <a:solidFill>
                  <a:srgbClr val="1D1D1B"/>
                </a:solidFill>
                <a:latin typeface="Arial" panose="020B0604020202020204"/>
                <a:cs typeface="Arial" panose="020B0604020202020204" pitchFamily="34" charset="0"/>
              </a:rPr>
            </a:br>
            <a:r>
              <a:rPr kumimoji="1" lang="en-US" altLang="zh-CN" sz="637" dirty="0">
                <a:solidFill>
                  <a:srgbClr val="1D1D1B"/>
                </a:solidFill>
                <a:latin typeface="Arial" panose="020B0604020202020204"/>
                <a:cs typeface="Arial" panose="020B0604020202020204" pitchFamily="34" charset="0"/>
              </a:rPr>
              <a:t>may change the information at any time without notice. </a:t>
            </a:r>
          </a:p>
          <a:p>
            <a:pPr>
              <a:lnSpc>
                <a:spcPts val="798"/>
              </a:lnSpc>
            </a:pPr>
            <a:endParaRPr kumimoji="1" lang="zh-CN" altLang="en-US" sz="584" dirty="0">
              <a:solidFill>
                <a:srgbClr val="1D1D1B"/>
              </a:solidFill>
              <a:latin typeface="Arial" panose="020B0604020202020204"/>
            </a:endParaRPr>
          </a:p>
        </p:txBody>
      </p:sp>
      <p:sp>
        <p:nvSpPr>
          <p:cNvPr id="9" name="Subtitle 6">
            <a:extLst>
              <a:ext uri="{FF2B5EF4-FFF2-40B4-BE49-F238E27FC236}">
                <a16:creationId xmlns:a16="http://schemas.microsoft.com/office/drawing/2014/main" id="{FBF16AD5-9EBA-8547-984B-E4E106BBD6C0}"/>
              </a:ext>
            </a:extLst>
          </p:cNvPr>
          <p:cNvSpPr txBox="1">
            <a:spLocks/>
          </p:cNvSpPr>
          <p:nvPr userDrawn="1"/>
        </p:nvSpPr>
        <p:spPr>
          <a:xfrm>
            <a:off x="5980922" y="1240823"/>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0"/>
              </a:lnSpc>
            </a:pPr>
            <a:r>
              <a:rPr kumimoji="1" lang="en-US" altLang="zh-CN" sz="900" dirty="0">
                <a:solidFill>
                  <a:srgbClr val="1D1D1B"/>
                </a:solidFill>
                <a:latin typeface="Arial" panose="020B0604020202020204"/>
                <a:cs typeface="Arial" panose="020B0604020202020204" pitchFamily="34" charset="0"/>
              </a:rPr>
              <a:t>Bring digital to every person, home and </a:t>
            </a:r>
            <a:br>
              <a:rPr kumimoji="1" lang="en-US" altLang="zh-CN" sz="900" dirty="0">
                <a:solidFill>
                  <a:srgbClr val="1D1D1B"/>
                </a:solidFill>
                <a:latin typeface="Arial" panose="020B0604020202020204"/>
                <a:cs typeface="Arial" panose="020B0604020202020204" pitchFamily="34" charset="0"/>
              </a:rPr>
            </a:br>
            <a:r>
              <a:rPr kumimoji="1" lang="en-US" altLang="zh-CN" sz="900" dirty="0">
                <a:solidFill>
                  <a:srgbClr val="1D1D1B"/>
                </a:solidFill>
                <a:latin typeface="Arial" panose="020B0604020202020204"/>
                <a:cs typeface="Arial" panose="020B0604020202020204" pitchFamily="34" charset="0"/>
              </a:rPr>
              <a:t>organization for a fully connected, </a:t>
            </a:r>
            <a:br>
              <a:rPr kumimoji="1" lang="en-US" altLang="zh-CN" sz="900" dirty="0">
                <a:solidFill>
                  <a:srgbClr val="1D1D1B"/>
                </a:solidFill>
                <a:latin typeface="Arial" panose="020B0604020202020204"/>
                <a:cs typeface="Arial" panose="020B0604020202020204" pitchFamily="34" charset="0"/>
              </a:rPr>
            </a:br>
            <a:r>
              <a:rPr kumimoji="1" lang="en-US" altLang="zh-CN" sz="900" dirty="0">
                <a:solidFill>
                  <a:srgbClr val="1D1D1B"/>
                </a:solidFill>
                <a:latin typeface="Arial" panose="020B0604020202020204"/>
                <a:cs typeface="Arial" panose="020B0604020202020204" pitchFamily="34" charset="0"/>
              </a:rPr>
              <a:t>intelligent world.</a:t>
            </a:r>
            <a:endParaRPr kumimoji="1" lang="zh-CN" altLang="en-US" sz="900" dirty="0">
              <a:solidFill>
                <a:srgbClr val="1D1D1B"/>
              </a:solidFill>
              <a:latin typeface="Arial" panose="020B0604020202020204"/>
              <a:ea typeface="Microsoft YaHei" charset="-122"/>
              <a:cs typeface="Microsoft YaHei" charset="-122"/>
            </a:endParaRPr>
          </a:p>
        </p:txBody>
      </p:sp>
      <p:sp>
        <p:nvSpPr>
          <p:cNvPr id="3" name="Title Placeholder 2"/>
          <p:cNvSpPr>
            <a:spLocks noGrp="1"/>
          </p:cNvSpPr>
          <p:nvPr>
            <p:ph type="title"/>
          </p:nvPr>
        </p:nvSpPr>
        <p:spPr>
          <a:xfrm>
            <a:off x="404843" y="1240823"/>
            <a:ext cx="3903104" cy="203910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2850128747"/>
      </p:ext>
    </p:extLst>
  </p:cSld>
  <p:clrMap bg1="lt1" tx1="dk1" bg2="lt2" tx2="dk2" accent1="accent1" accent2="accent2" accent3="accent3" accent4="accent4" accent5="accent5" accent6="accent6" hlink="hlink" folHlink="folHlink"/>
  <p:sldLayoutIdLst>
    <p:sldLayoutId id="2147484180" r:id="rId1"/>
    <p:sldLayoutId id="2147484181" r:id="rId2"/>
  </p:sldLayoutIdLst>
  <p:hf sldNum="0" hdr="0" ftr="0" dt="0"/>
  <p:txStyles>
    <p:titleStyle>
      <a:lvl1pPr algn="l" defTabSz="890448" rtl="0" eaLnBrk="1" latinLnBrk="0" hangingPunct="1">
        <a:lnSpc>
          <a:spcPct val="90000"/>
        </a:lnSpc>
        <a:spcBef>
          <a:spcPct val="0"/>
        </a:spcBef>
        <a:buNone/>
        <a:defRPr sz="3599" b="0" kern="1200">
          <a:solidFill>
            <a:schemeClr val="tx1"/>
          </a:solidFill>
          <a:latin typeface="+mj-lt"/>
          <a:ea typeface="Microsoft YaHei" panose="020B0503020204020204" pitchFamily="34" charset="-122"/>
          <a:cs typeface="Arial" panose="020B0604020202020204" pitchFamily="34" charset="0"/>
        </a:defRPr>
      </a:lvl1pPr>
    </p:titleStyle>
    <p:bodyStyle>
      <a:lvl1pPr marL="0" indent="0" algn="l" defTabSz="890448" rtl="0" eaLnBrk="1" latinLnBrk="0" hangingPunct="1">
        <a:lnSpc>
          <a:spcPct val="90000"/>
        </a:lnSpc>
        <a:spcBef>
          <a:spcPts val="974"/>
        </a:spcBef>
        <a:buFont typeface="Arial" panose="020B0604020202020204" pitchFamily="34" charset="0"/>
        <a:buNone/>
        <a:defRPr sz="1364" kern="1200">
          <a:solidFill>
            <a:srgbClr val="FFFFFF"/>
          </a:solidFill>
          <a:latin typeface="Microsoft YaHei" panose="020B0503020204020204" pitchFamily="34" charset="-122"/>
          <a:ea typeface="Microsoft YaHei" panose="020B0503020204020204" pitchFamily="34" charset="-122"/>
          <a:cs typeface="+mn-cs"/>
        </a:defRPr>
      </a:lvl1pPr>
      <a:lvl2pPr marL="445225" indent="0" algn="l" defTabSz="890448" rtl="0" eaLnBrk="1" latinLnBrk="0" hangingPunct="1">
        <a:lnSpc>
          <a:spcPct val="90000"/>
        </a:lnSpc>
        <a:spcBef>
          <a:spcPts val="487"/>
        </a:spcBef>
        <a:buFont typeface="Arial" panose="020B0604020202020204" pitchFamily="34" charset="0"/>
        <a:buNone/>
        <a:defRPr sz="2338" kern="1200">
          <a:solidFill>
            <a:schemeClr val="tx1"/>
          </a:solidFill>
          <a:latin typeface="+mn-lt"/>
          <a:ea typeface="+mn-ea"/>
          <a:cs typeface="+mn-cs"/>
        </a:defRPr>
      </a:lvl2pPr>
      <a:lvl3pPr marL="890448" indent="0" algn="l" defTabSz="890448" rtl="0" eaLnBrk="1" latinLnBrk="0" hangingPunct="1">
        <a:lnSpc>
          <a:spcPct val="90000"/>
        </a:lnSpc>
        <a:spcBef>
          <a:spcPts val="487"/>
        </a:spcBef>
        <a:buFont typeface="Arial" panose="020B0604020202020204" pitchFamily="34" charset="0"/>
        <a:buNone/>
        <a:defRPr sz="1948" kern="1200">
          <a:solidFill>
            <a:schemeClr val="tx1"/>
          </a:solidFill>
          <a:latin typeface="+mn-lt"/>
          <a:ea typeface="+mn-ea"/>
          <a:cs typeface="+mn-cs"/>
        </a:defRPr>
      </a:lvl3pPr>
      <a:lvl4pPr marL="1335673" indent="0" algn="l" defTabSz="890448"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4pPr>
      <a:lvl5pPr marL="1780898" indent="0" algn="l" defTabSz="890448" rtl="0" eaLnBrk="1" latinLnBrk="0" hangingPunct="1">
        <a:lnSpc>
          <a:spcPct val="90000"/>
        </a:lnSpc>
        <a:spcBef>
          <a:spcPts val="487"/>
        </a:spcBef>
        <a:buFont typeface="Arial" panose="020B0604020202020204" pitchFamily="34" charset="0"/>
        <a:buNone/>
        <a:defRPr sz="1753" kern="1200">
          <a:solidFill>
            <a:schemeClr val="tx1"/>
          </a:solidFill>
          <a:latin typeface="+mn-lt"/>
          <a:ea typeface="+mn-ea"/>
          <a:cs typeface="+mn-cs"/>
        </a:defRPr>
      </a:lvl5pPr>
      <a:lvl6pPr marL="2448734" indent="-222611" algn="l" defTabSz="890448"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6pPr>
      <a:lvl7pPr marL="2893957" indent="-222611" algn="l" defTabSz="890448"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7pPr>
      <a:lvl8pPr marL="3339181" indent="-222611" algn="l" defTabSz="890448"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8pPr>
      <a:lvl9pPr marL="3784405" indent="-222611" algn="l" defTabSz="890448" rtl="0" eaLnBrk="1" latinLnBrk="0" hangingPunct="1">
        <a:lnSpc>
          <a:spcPct val="90000"/>
        </a:lnSpc>
        <a:spcBef>
          <a:spcPts val="487"/>
        </a:spcBef>
        <a:buFont typeface="Arial" panose="020B0604020202020204" pitchFamily="34" charset="0"/>
        <a:buChar char="•"/>
        <a:defRPr sz="1753" kern="1200">
          <a:solidFill>
            <a:schemeClr val="tx1"/>
          </a:solidFill>
          <a:latin typeface="+mn-lt"/>
          <a:ea typeface="+mn-ea"/>
          <a:cs typeface="+mn-cs"/>
        </a:defRPr>
      </a:lvl9pPr>
    </p:bodyStyle>
    <p:otherStyle>
      <a:defPPr>
        <a:defRPr lang="en-US"/>
      </a:defPPr>
      <a:lvl1pPr marL="0" algn="l" defTabSz="890448" rtl="0" eaLnBrk="1" latinLnBrk="0" hangingPunct="1">
        <a:defRPr sz="1753" kern="1200">
          <a:solidFill>
            <a:schemeClr val="tx1"/>
          </a:solidFill>
          <a:latin typeface="+mn-lt"/>
          <a:ea typeface="+mn-ea"/>
          <a:cs typeface="+mn-cs"/>
        </a:defRPr>
      </a:lvl1pPr>
      <a:lvl2pPr marL="445225" algn="l" defTabSz="890448" rtl="0" eaLnBrk="1" latinLnBrk="0" hangingPunct="1">
        <a:defRPr sz="1753" kern="1200">
          <a:solidFill>
            <a:schemeClr val="tx1"/>
          </a:solidFill>
          <a:latin typeface="+mn-lt"/>
          <a:ea typeface="+mn-ea"/>
          <a:cs typeface="+mn-cs"/>
        </a:defRPr>
      </a:lvl2pPr>
      <a:lvl3pPr marL="890448" algn="l" defTabSz="890448" rtl="0" eaLnBrk="1" latinLnBrk="0" hangingPunct="1">
        <a:defRPr sz="1753" kern="1200">
          <a:solidFill>
            <a:schemeClr val="tx1"/>
          </a:solidFill>
          <a:latin typeface="+mn-lt"/>
          <a:ea typeface="+mn-ea"/>
          <a:cs typeface="+mn-cs"/>
        </a:defRPr>
      </a:lvl3pPr>
      <a:lvl4pPr marL="1335673" algn="l" defTabSz="890448" rtl="0" eaLnBrk="1" latinLnBrk="0" hangingPunct="1">
        <a:defRPr sz="1753" kern="1200">
          <a:solidFill>
            <a:schemeClr val="tx1"/>
          </a:solidFill>
          <a:latin typeface="+mn-lt"/>
          <a:ea typeface="+mn-ea"/>
          <a:cs typeface="+mn-cs"/>
        </a:defRPr>
      </a:lvl4pPr>
      <a:lvl5pPr marL="1780898" algn="l" defTabSz="890448" rtl="0" eaLnBrk="1" latinLnBrk="0" hangingPunct="1">
        <a:defRPr sz="1753" kern="1200">
          <a:solidFill>
            <a:schemeClr val="tx1"/>
          </a:solidFill>
          <a:latin typeface="+mn-lt"/>
          <a:ea typeface="+mn-ea"/>
          <a:cs typeface="+mn-cs"/>
        </a:defRPr>
      </a:lvl5pPr>
      <a:lvl6pPr marL="2226120" algn="l" defTabSz="890448" rtl="0" eaLnBrk="1" latinLnBrk="0" hangingPunct="1">
        <a:defRPr sz="1753" kern="1200">
          <a:solidFill>
            <a:schemeClr val="tx1"/>
          </a:solidFill>
          <a:latin typeface="+mn-lt"/>
          <a:ea typeface="+mn-ea"/>
          <a:cs typeface="+mn-cs"/>
        </a:defRPr>
      </a:lvl6pPr>
      <a:lvl7pPr marL="2671344" algn="l" defTabSz="890448" rtl="0" eaLnBrk="1" latinLnBrk="0" hangingPunct="1">
        <a:defRPr sz="1753" kern="1200">
          <a:solidFill>
            <a:schemeClr val="tx1"/>
          </a:solidFill>
          <a:latin typeface="+mn-lt"/>
          <a:ea typeface="+mn-ea"/>
          <a:cs typeface="+mn-cs"/>
        </a:defRPr>
      </a:lvl7pPr>
      <a:lvl8pPr marL="3116570" algn="l" defTabSz="890448" rtl="0" eaLnBrk="1" latinLnBrk="0" hangingPunct="1">
        <a:defRPr sz="1753" kern="1200">
          <a:solidFill>
            <a:schemeClr val="tx1"/>
          </a:solidFill>
          <a:latin typeface="+mn-lt"/>
          <a:ea typeface="+mn-ea"/>
          <a:cs typeface="+mn-cs"/>
        </a:defRPr>
      </a:lvl8pPr>
      <a:lvl9pPr marL="3561793" algn="l" defTabSz="890448" rtl="0" eaLnBrk="1" latinLnBrk="0" hangingPunct="1">
        <a:defRPr sz="175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hart" Target="../charts/chart2.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chart" Target="../charts/chart1.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E9716F5-BA15-8E49-87BC-A78702BC98E8}"/>
              </a:ext>
            </a:extLst>
          </p:cNvPr>
          <p:cNvSpPr>
            <a:spLocks noGrp="1"/>
          </p:cNvSpPr>
          <p:nvPr>
            <p:ph type="body" sz="quarter" idx="10"/>
          </p:nvPr>
        </p:nvSpPr>
        <p:spPr>
          <a:xfrm>
            <a:off x="670445" y="3510063"/>
            <a:ext cx="2102594" cy="323165"/>
          </a:xfrm>
        </p:spPr>
        <p:txBody>
          <a:bodyPr/>
          <a:lstStyle/>
          <a:p>
            <a:r>
              <a:rPr kumimoji="1" lang="en-US" altLang="zh-CN" dirty="0"/>
              <a:t>Qiao Yu</a:t>
            </a:r>
          </a:p>
          <a:p>
            <a:r>
              <a:rPr kumimoji="1" lang="en-US" altLang="zh-CN" dirty="0"/>
              <a:t>Technical University of Berlin</a:t>
            </a:r>
          </a:p>
        </p:txBody>
      </p:sp>
      <p:sp>
        <p:nvSpPr>
          <p:cNvPr id="8" name="副标题 7"/>
          <p:cNvSpPr>
            <a:spLocks noGrp="1"/>
          </p:cNvSpPr>
          <p:nvPr>
            <p:ph type="subTitle" idx="1"/>
          </p:nvPr>
        </p:nvSpPr>
        <p:spPr>
          <a:xfrm>
            <a:off x="670445" y="675475"/>
            <a:ext cx="5758930" cy="610400"/>
          </a:xfrm>
        </p:spPr>
        <p:txBody>
          <a:bodyPr>
            <a:normAutofit/>
          </a:bodyPr>
          <a:lstStyle/>
          <a:p>
            <a:r>
              <a:rPr lang="en-US" altLang="zh-CN" dirty="0"/>
              <a:t>HPCA Tutorial: Memory Failure Prediction</a:t>
            </a:r>
            <a:endParaRPr lang="zh-CN" altLang="en-US" dirty="0"/>
          </a:p>
        </p:txBody>
      </p:sp>
      <p:sp>
        <p:nvSpPr>
          <p:cNvPr id="3" name="Text Placeholder 2">
            <a:extLst>
              <a:ext uri="{FF2B5EF4-FFF2-40B4-BE49-F238E27FC236}">
                <a16:creationId xmlns:a16="http://schemas.microsoft.com/office/drawing/2014/main" id="{895EE6C8-479C-477C-8EA2-A255A08750CA}"/>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73990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Helvetica" panose="020B0604020202020204" pitchFamily="34" charset="0"/>
                <a:cs typeface="Helvetica" panose="020B0604020202020204" pitchFamily="34" charset="0"/>
              </a:rPr>
              <a:t>Dataset and Performance Measures</a:t>
            </a:r>
          </a:p>
        </p:txBody>
      </p:sp>
      <p:sp>
        <p:nvSpPr>
          <p:cNvPr id="4" name="Rectangle 3"/>
          <p:cNvSpPr/>
          <p:nvPr/>
        </p:nvSpPr>
        <p:spPr>
          <a:xfrm>
            <a:off x="395288" y="679068"/>
            <a:ext cx="8553349" cy="1015663"/>
          </a:xfrm>
          <a:prstGeom prst="rect">
            <a:avLst/>
          </a:prstGeom>
        </p:spPr>
        <p:txBody>
          <a:bodyPr wrap="square">
            <a:spAutoFit/>
          </a:bodyPr>
          <a:lstStyle/>
          <a:p>
            <a:r>
              <a:rPr lang="en-US" dirty="0">
                <a:latin typeface="Quire Sans" panose="020B0604020202020204" charset="0"/>
                <a:cs typeface="Quire Sans" panose="020B0604020202020204" charset="0"/>
              </a:rPr>
              <a:t>Virtual Machine Interruption Rate</a:t>
            </a:r>
            <a:endParaRPr lang="en-US" b="1" dirty="0">
              <a:latin typeface="Quire Sans" panose="020B0604020202020204" charset="0"/>
              <a:cs typeface="Quire Sans" panose="020B0604020202020204" charset="0"/>
            </a:endParaRPr>
          </a:p>
          <a:p>
            <a:pPr marL="285750" indent="-285750">
              <a:buFont typeface="Arial" panose="020B0604020202020204" pitchFamily="34" charset="0"/>
              <a:buChar char="•"/>
            </a:pPr>
            <a:r>
              <a:rPr lang="en-US" sz="1400" b="1" dirty="0">
                <a:latin typeface="Quire Sans" panose="020B0604020202020204" charset="0"/>
                <a:cs typeface="Quire Sans" panose="020B0604020202020204" charset="0"/>
              </a:rPr>
              <a:t>Production Impact: </a:t>
            </a:r>
            <a:r>
              <a:rPr lang="en-US" sz="1400" i="1" u="sng" dirty="0">
                <a:latin typeface="Quire Sans" panose="020B0604020202020204" charset="0"/>
                <a:cs typeface="Quire Sans" panose="020B0604020202020204" charset="0"/>
              </a:rPr>
              <a:t>VM Interruption Reduction Rate (VIRR) </a:t>
            </a:r>
            <a:r>
              <a:rPr lang="en-US" sz="1400" dirty="0">
                <a:latin typeface="Quire Sans" panose="020B0604020202020204" charset="0"/>
                <a:cs typeface="Quire Sans" panose="020B0604020202020204" charset="0"/>
              </a:rPr>
              <a:t>calculates VM interruptions saved from memory failure prediction in the production environment.</a:t>
            </a:r>
          </a:p>
          <a:p>
            <a:pPr marL="742950" lvl="1" indent="-285750">
              <a:buFont typeface="Wingdings" panose="05000000000000000000" pitchFamily="2" charset="2"/>
              <a:buChar char="Ø"/>
            </a:pPr>
            <a:endParaRPr lang="en-US" sz="1400" dirty="0">
              <a:latin typeface="Quire Sans" panose="020B0604020202020204" charset="0"/>
              <a:cs typeface="Quire Sans" panose="020B0604020202020204" charset="0"/>
            </a:endParaRPr>
          </a:p>
        </p:txBody>
      </p:sp>
      <p:pic>
        <p:nvPicPr>
          <p:cNvPr id="5" name="Picture 4">
            <a:extLst>
              <a:ext uri="{FF2B5EF4-FFF2-40B4-BE49-F238E27FC236}">
                <a16:creationId xmlns:a16="http://schemas.microsoft.com/office/drawing/2014/main" id="{C878E079-7819-4A3C-8961-6442EAA8863D}"/>
              </a:ext>
            </a:extLst>
          </p:cNvPr>
          <p:cNvPicPr>
            <a:picLocks noChangeAspect="1"/>
          </p:cNvPicPr>
          <p:nvPr/>
        </p:nvPicPr>
        <p:blipFill>
          <a:blip r:embed="rId3"/>
          <a:stretch>
            <a:fillRect/>
          </a:stretch>
        </p:blipFill>
        <p:spPr>
          <a:xfrm>
            <a:off x="2348241" y="1694731"/>
            <a:ext cx="3619171" cy="2638071"/>
          </a:xfrm>
          <a:prstGeom prst="rect">
            <a:avLst/>
          </a:prstGeom>
        </p:spPr>
      </p:pic>
    </p:spTree>
    <p:extLst>
      <p:ext uri="{BB962C8B-B14F-4D97-AF65-F5344CB8AC3E}">
        <p14:creationId xmlns:p14="http://schemas.microsoft.com/office/powerpoint/2010/main" val="252381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Framework</a:t>
            </a:r>
            <a:endParaRPr lang="en-US" dirty="0">
              <a:latin typeface="Helvetica" panose="020B0604020202020204" pitchFamily="34" charset="0"/>
              <a:cs typeface="Helvetica" panose="020B0604020202020204" pitchFamily="34" charset="0"/>
            </a:endParaRPr>
          </a:p>
        </p:txBody>
      </p:sp>
      <p:pic>
        <p:nvPicPr>
          <p:cNvPr id="20" name="Picture 19">
            <a:extLst>
              <a:ext uri="{FF2B5EF4-FFF2-40B4-BE49-F238E27FC236}">
                <a16:creationId xmlns:a16="http://schemas.microsoft.com/office/drawing/2014/main" id="{1158EFCC-7CE8-4DA1-AC41-4C6241759215}"/>
              </a:ext>
            </a:extLst>
          </p:cNvPr>
          <p:cNvPicPr>
            <a:picLocks noChangeAspect="1"/>
          </p:cNvPicPr>
          <p:nvPr/>
        </p:nvPicPr>
        <p:blipFill>
          <a:blip r:embed="rId3"/>
          <a:stretch>
            <a:fillRect/>
          </a:stretch>
        </p:blipFill>
        <p:spPr>
          <a:xfrm>
            <a:off x="822809" y="834536"/>
            <a:ext cx="7498381" cy="3474427"/>
          </a:xfrm>
          <a:prstGeom prst="rect">
            <a:avLst/>
          </a:prstGeom>
        </p:spPr>
      </p:pic>
      <p:sp>
        <p:nvSpPr>
          <p:cNvPr id="21" name="Rectangle 20">
            <a:extLst>
              <a:ext uri="{FF2B5EF4-FFF2-40B4-BE49-F238E27FC236}">
                <a16:creationId xmlns:a16="http://schemas.microsoft.com/office/drawing/2014/main" id="{8ECDFE67-CCE8-49B4-AD9A-B0E3EBCE7258}"/>
              </a:ext>
            </a:extLst>
          </p:cNvPr>
          <p:cNvSpPr/>
          <p:nvPr/>
        </p:nvSpPr>
        <p:spPr>
          <a:xfrm>
            <a:off x="3642460" y="721575"/>
            <a:ext cx="4677277" cy="3686385"/>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sp>
        <p:nvSpPr>
          <p:cNvPr id="5" name="Rectangle 4">
            <a:extLst>
              <a:ext uri="{FF2B5EF4-FFF2-40B4-BE49-F238E27FC236}">
                <a16:creationId xmlns:a16="http://schemas.microsoft.com/office/drawing/2014/main" id="{687480F9-0A51-4663-93AD-2D72DDEC5F30}"/>
              </a:ext>
            </a:extLst>
          </p:cNvPr>
          <p:cNvSpPr/>
          <p:nvPr/>
        </p:nvSpPr>
        <p:spPr>
          <a:xfrm>
            <a:off x="732452" y="661735"/>
            <a:ext cx="2873985" cy="3686385"/>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sp>
        <p:nvSpPr>
          <p:cNvPr id="6" name="Rectangle 5">
            <a:extLst>
              <a:ext uri="{FF2B5EF4-FFF2-40B4-BE49-F238E27FC236}">
                <a16:creationId xmlns:a16="http://schemas.microsoft.com/office/drawing/2014/main" id="{CE392CBE-86D4-4064-94E5-D2E916311A68}"/>
              </a:ext>
            </a:extLst>
          </p:cNvPr>
          <p:cNvSpPr/>
          <p:nvPr/>
        </p:nvSpPr>
        <p:spPr>
          <a:xfrm>
            <a:off x="6294653" y="721576"/>
            <a:ext cx="2083357" cy="3760189"/>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sp>
        <p:nvSpPr>
          <p:cNvPr id="7" name="Rectangle 6">
            <a:extLst>
              <a:ext uri="{FF2B5EF4-FFF2-40B4-BE49-F238E27FC236}">
                <a16:creationId xmlns:a16="http://schemas.microsoft.com/office/drawing/2014/main" id="{BA531712-B083-4CA9-9586-BDA7252E38E4}"/>
              </a:ext>
            </a:extLst>
          </p:cNvPr>
          <p:cNvSpPr/>
          <p:nvPr/>
        </p:nvSpPr>
        <p:spPr>
          <a:xfrm>
            <a:off x="3642460" y="587931"/>
            <a:ext cx="2616170" cy="3760189"/>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spTree>
    <p:extLst>
      <p:ext uri="{BB962C8B-B14F-4D97-AF65-F5344CB8AC3E}">
        <p14:creationId xmlns:p14="http://schemas.microsoft.com/office/powerpoint/2010/main" val="12611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5" grpId="0" animBg="1"/>
      <p:bldP spid="6" grpId="0" animBg="1"/>
      <p:bldP spid="6" grpId="1"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Framework</a:t>
            </a:r>
            <a:endParaRPr lang="en-US" dirty="0">
              <a:latin typeface="Helvetica" panose="020B0604020202020204" pitchFamily="34" charset="0"/>
              <a:cs typeface="Helvetica" panose="020B0604020202020204" pitchFamily="34" charset="0"/>
            </a:endParaRPr>
          </a:p>
        </p:txBody>
      </p:sp>
      <p:pic>
        <p:nvPicPr>
          <p:cNvPr id="20" name="Picture 19">
            <a:extLst>
              <a:ext uri="{FF2B5EF4-FFF2-40B4-BE49-F238E27FC236}">
                <a16:creationId xmlns:a16="http://schemas.microsoft.com/office/drawing/2014/main" id="{1158EFCC-7CE8-4DA1-AC41-4C6241759215}"/>
              </a:ext>
            </a:extLst>
          </p:cNvPr>
          <p:cNvPicPr>
            <a:picLocks noChangeAspect="1"/>
          </p:cNvPicPr>
          <p:nvPr/>
        </p:nvPicPr>
        <p:blipFill>
          <a:blip r:embed="rId3"/>
          <a:stretch>
            <a:fillRect/>
          </a:stretch>
        </p:blipFill>
        <p:spPr>
          <a:xfrm>
            <a:off x="822809" y="834536"/>
            <a:ext cx="7498381" cy="3474427"/>
          </a:xfrm>
          <a:prstGeom prst="rect">
            <a:avLst/>
          </a:prstGeom>
        </p:spPr>
      </p:pic>
      <p:sp>
        <p:nvSpPr>
          <p:cNvPr id="8" name="矩形 195">
            <a:extLst>
              <a:ext uri="{FF2B5EF4-FFF2-40B4-BE49-F238E27FC236}">
                <a16:creationId xmlns:a16="http://schemas.microsoft.com/office/drawing/2014/main" id="{71335FC7-87B1-46C7-ABD0-DE03772897C9}"/>
              </a:ext>
            </a:extLst>
          </p:cNvPr>
          <p:cNvSpPr/>
          <p:nvPr/>
        </p:nvSpPr>
        <p:spPr>
          <a:xfrm>
            <a:off x="1634963" y="3696612"/>
            <a:ext cx="286046" cy="171439"/>
          </a:xfrm>
          <a:prstGeom prst="rect">
            <a:avLst/>
          </a:prstGeom>
          <a:solidFill>
            <a:srgbClr val="C00000"/>
          </a:solidFill>
          <a:ln w="12700" cap="flat" cmpd="sng" algn="ctr">
            <a:solidFill>
              <a:schemeClr val="tx1"/>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Bit 2</a:t>
            </a:r>
            <a:endParaRPr kumimoji="0" lang="zh-CN" altLang="en-US"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Explosion 1 289">
            <a:extLst>
              <a:ext uri="{FF2B5EF4-FFF2-40B4-BE49-F238E27FC236}">
                <a16:creationId xmlns:a16="http://schemas.microsoft.com/office/drawing/2014/main" id="{0B62215D-4CD5-4905-BEAE-3AE9B119A687}"/>
              </a:ext>
            </a:extLst>
          </p:cNvPr>
          <p:cNvSpPr/>
          <p:nvPr/>
        </p:nvSpPr>
        <p:spPr>
          <a:xfrm>
            <a:off x="1814861" y="2644752"/>
            <a:ext cx="106148" cy="128115"/>
          </a:xfrm>
          <a:prstGeom prst="irregularSeal1">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矩形 195">
            <a:extLst>
              <a:ext uri="{FF2B5EF4-FFF2-40B4-BE49-F238E27FC236}">
                <a16:creationId xmlns:a16="http://schemas.microsoft.com/office/drawing/2014/main" id="{687E98AA-9708-43B0-83D9-EDEED1D848F3}"/>
              </a:ext>
            </a:extLst>
          </p:cNvPr>
          <p:cNvSpPr/>
          <p:nvPr/>
        </p:nvSpPr>
        <p:spPr>
          <a:xfrm>
            <a:off x="1921009" y="3696611"/>
            <a:ext cx="286046" cy="171439"/>
          </a:xfrm>
          <a:prstGeom prst="rect">
            <a:avLst/>
          </a:prstGeom>
          <a:solidFill>
            <a:srgbClr val="C00000"/>
          </a:solidFill>
          <a:ln w="12700" cap="flat" cmpd="sng" algn="ctr">
            <a:solidFill>
              <a:schemeClr val="tx1"/>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Bit 3</a:t>
            </a:r>
            <a:endParaRPr kumimoji="0" lang="zh-CN" altLang="en-US"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95">
            <a:extLst>
              <a:ext uri="{FF2B5EF4-FFF2-40B4-BE49-F238E27FC236}">
                <a16:creationId xmlns:a16="http://schemas.microsoft.com/office/drawing/2014/main" id="{DECECD30-A43F-47CC-AEFF-F0420EF75E54}"/>
              </a:ext>
            </a:extLst>
          </p:cNvPr>
          <p:cNvSpPr/>
          <p:nvPr/>
        </p:nvSpPr>
        <p:spPr>
          <a:xfrm rot="16200000">
            <a:off x="4388632" y="2281973"/>
            <a:ext cx="139001" cy="133605"/>
          </a:xfrm>
          <a:prstGeom prst="rect">
            <a:avLst/>
          </a:prstGeom>
          <a:solidFill>
            <a:srgbClr val="C00000"/>
          </a:solidFill>
          <a:ln w="12700" cap="flat" cmpd="sng" algn="ctr">
            <a:solidFill>
              <a:schemeClr val="tx1"/>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矩形 195">
            <a:extLst>
              <a:ext uri="{FF2B5EF4-FFF2-40B4-BE49-F238E27FC236}">
                <a16:creationId xmlns:a16="http://schemas.microsoft.com/office/drawing/2014/main" id="{D7E3F408-80CA-494C-993E-FEDC9D1A56D3}"/>
              </a:ext>
            </a:extLst>
          </p:cNvPr>
          <p:cNvSpPr/>
          <p:nvPr/>
        </p:nvSpPr>
        <p:spPr>
          <a:xfrm rot="16200000">
            <a:off x="4552707" y="2129968"/>
            <a:ext cx="139001" cy="133603"/>
          </a:xfrm>
          <a:prstGeom prst="rect">
            <a:avLst/>
          </a:prstGeom>
          <a:solidFill>
            <a:srgbClr val="C00000"/>
          </a:solidFill>
          <a:ln w="12700" cap="flat" cmpd="sng" algn="ctr">
            <a:solidFill>
              <a:schemeClr val="tx1"/>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79A7DAC0-E08B-4C83-9CDC-A7EBF9A0EB7C}"/>
              </a:ext>
            </a:extLst>
          </p:cNvPr>
          <p:cNvCxnSpPr>
            <a:cxnSpLocks/>
          </p:cNvCxnSpPr>
          <p:nvPr/>
        </p:nvCxnSpPr>
        <p:spPr>
          <a:xfrm>
            <a:off x="3412901" y="2422871"/>
            <a:ext cx="25757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矩形 5">
            <a:extLst>
              <a:ext uri="{FF2B5EF4-FFF2-40B4-BE49-F238E27FC236}">
                <a16:creationId xmlns:a16="http://schemas.microsoft.com/office/drawing/2014/main" id="{E1413A80-6232-485C-A476-6F8B1D2EA1E6}"/>
              </a:ext>
            </a:extLst>
          </p:cNvPr>
          <p:cNvSpPr/>
          <p:nvPr/>
        </p:nvSpPr>
        <p:spPr>
          <a:xfrm rot="16200000">
            <a:off x="4427756" y="1052540"/>
            <a:ext cx="571500" cy="1303749"/>
          </a:xfrm>
          <a:prstGeom prst="rect">
            <a:avLst/>
          </a:prstGeom>
          <a:noFill/>
          <a:ln w="28575"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10" b="0" i="0" u="none" strike="noStrike" kern="0" cap="none" spc="0" normalizeH="0" baseline="0" noProof="0">
              <a:ln>
                <a:noFill/>
              </a:ln>
              <a:solidFill>
                <a:schemeClr val="accent1">
                  <a:lumMod val="75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Explosion 1 289">
            <a:extLst>
              <a:ext uri="{FF2B5EF4-FFF2-40B4-BE49-F238E27FC236}">
                <a16:creationId xmlns:a16="http://schemas.microsoft.com/office/drawing/2014/main" id="{5A613F60-C0A3-4D91-9C82-B3DB04EFEECD}"/>
              </a:ext>
            </a:extLst>
          </p:cNvPr>
          <p:cNvSpPr/>
          <p:nvPr/>
        </p:nvSpPr>
        <p:spPr>
          <a:xfrm>
            <a:off x="2257082" y="2967481"/>
            <a:ext cx="106148" cy="128115"/>
          </a:xfrm>
          <a:prstGeom prst="irregularSeal1">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5FF6DD3F-C7E6-402C-93E7-92A656BC1B04}"/>
              </a:ext>
            </a:extLst>
          </p:cNvPr>
          <p:cNvCxnSpPr>
            <a:cxnSpLocks/>
          </p:cNvCxnSpPr>
          <p:nvPr/>
        </p:nvCxnSpPr>
        <p:spPr>
          <a:xfrm>
            <a:off x="3412900" y="2987811"/>
            <a:ext cx="25757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矩形 195">
            <a:extLst>
              <a:ext uri="{FF2B5EF4-FFF2-40B4-BE49-F238E27FC236}">
                <a16:creationId xmlns:a16="http://schemas.microsoft.com/office/drawing/2014/main" id="{79E0A9A6-278A-4AEB-91BB-1DF9C9BD27E1}"/>
              </a:ext>
            </a:extLst>
          </p:cNvPr>
          <p:cNvSpPr/>
          <p:nvPr/>
        </p:nvSpPr>
        <p:spPr>
          <a:xfrm rot="16200000">
            <a:off x="4870483" y="2999149"/>
            <a:ext cx="139001" cy="133605"/>
          </a:xfrm>
          <a:prstGeom prst="rect">
            <a:avLst/>
          </a:prstGeom>
          <a:solidFill>
            <a:srgbClr val="C00000"/>
          </a:solidFill>
          <a:ln w="12700" cap="flat" cmpd="sng" algn="ctr">
            <a:solidFill>
              <a:schemeClr val="tx1"/>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矩形 195">
            <a:extLst>
              <a:ext uri="{FF2B5EF4-FFF2-40B4-BE49-F238E27FC236}">
                <a16:creationId xmlns:a16="http://schemas.microsoft.com/office/drawing/2014/main" id="{91AD419A-D7FC-48D3-AD04-5272476F4938}"/>
              </a:ext>
            </a:extLst>
          </p:cNvPr>
          <p:cNvSpPr/>
          <p:nvPr/>
        </p:nvSpPr>
        <p:spPr>
          <a:xfrm rot="16200000">
            <a:off x="4068882" y="2707792"/>
            <a:ext cx="139001" cy="133605"/>
          </a:xfrm>
          <a:prstGeom prst="rect">
            <a:avLst/>
          </a:prstGeom>
          <a:solidFill>
            <a:srgbClr val="C00000"/>
          </a:solidFill>
          <a:ln w="12700" cap="flat" cmpd="sng" algn="ctr">
            <a:solidFill>
              <a:schemeClr val="tx1"/>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zh-CN" altLang="en-US" sz="800" b="1" i="0" u="none" strike="noStrike" kern="0" cap="none" spc="0" normalizeH="0" baseline="0" noProof="0" dirty="0">
              <a:solidFill>
                <a:sysClr val="windowText" lastClr="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9736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P spid="22" grpId="0" animBg="1"/>
      <p:bldP spid="23"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Component Fault Analysis</a:t>
            </a: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12AB81FF-B9DF-4A7A-AA52-65372B59A2F8}"/>
              </a:ext>
            </a:extLst>
          </p:cNvPr>
          <p:cNvPicPr>
            <a:picLocks noChangeAspect="1"/>
          </p:cNvPicPr>
          <p:nvPr/>
        </p:nvPicPr>
        <p:blipFill>
          <a:blip r:embed="rId3"/>
          <a:stretch>
            <a:fillRect/>
          </a:stretch>
        </p:blipFill>
        <p:spPr>
          <a:xfrm>
            <a:off x="4572000" y="862358"/>
            <a:ext cx="3731706" cy="2564556"/>
          </a:xfrm>
          <a:prstGeom prst="rect">
            <a:avLst/>
          </a:prstGeom>
        </p:spPr>
      </p:pic>
      <p:grpSp>
        <p:nvGrpSpPr>
          <p:cNvPr id="6" name="Group 5">
            <a:extLst>
              <a:ext uri="{FF2B5EF4-FFF2-40B4-BE49-F238E27FC236}">
                <a16:creationId xmlns:a16="http://schemas.microsoft.com/office/drawing/2014/main" id="{E9BA6AFE-E75E-4088-B74C-02AFDE62C43E}"/>
              </a:ext>
            </a:extLst>
          </p:cNvPr>
          <p:cNvGrpSpPr/>
          <p:nvPr/>
        </p:nvGrpSpPr>
        <p:grpSpPr>
          <a:xfrm>
            <a:off x="352287" y="3616709"/>
            <a:ext cx="8235144" cy="912958"/>
            <a:chOff x="1643281" y="4277222"/>
            <a:chExt cx="6864225" cy="1989906"/>
          </a:xfrm>
        </p:grpSpPr>
        <p:sp>
          <p:nvSpPr>
            <p:cNvPr id="7" name="Rounded Rectangle 7">
              <a:extLst>
                <a:ext uri="{FF2B5EF4-FFF2-40B4-BE49-F238E27FC236}">
                  <a16:creationId xmlns:a16="http://schemas.microsoft.com/office/drawing/2014/main" id="{6A59405B-E793-47C3-90D4-7693CB336285}"/>
                </a:ext>
              </a:extLst>
            </p:cNvPr>
            <p:cNvSpPr/>
            <p:nvPr/>
          </p:nvSpPr>
          <p:spPr>
            <a:xfrm>
              <a:off x="1643281" y="4277225"/>
              <a:ext cx="6864225" cy="1989903"/>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Round Same Side Corner Rectangle 8">
              <a:extLst>
                <a:ext uri="{FF2B5EF4-FFF2-40B4-BE49-F238E27FC236}">
                  <a16:creationId xmlns:a16="http://schemas.microsoft.com/office/drawing/2014/main" id="{A61B4A65-2000-4954-9182-CD743D935DC1}"/>
                </a:ext>
              </a:extLst>
            </p:cNvPr>
            <p:cNvSpPr/>
            <p:nvPr/>
          </p:nvSpPr>
          <p:spPr>
            <a:xfrm>
              <a:off x="1643281" y="4277222"/>
              <a:ext cx="6864225" cy="369904"/>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prstClr val="white"/>
                  </a:solidFill>
                  <a:latin typeface="Cambria" panose="02040503050406030204" pitchFamily="18" charset="0"/>
                  <a:ea typeface="+mn-ea"/>
                </a:rPr>
                <a:t>FINGDING </a:t>
              </a:r>
              <a:endPar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9" name="TextBox 8">
              <a:extLst>
                <a:ext uri="{FF2B5EF4-FFF2-40B4-BE49-F238E27FC236}">
                  <a16:creationId xmlns:a16="http://schemas.microsoft.com/office/drawing/2014/main" id="{81B10C59-F421-413F-8DA1-EFBEEC657AA1}"/>
                </a:ext>
              </a:extLst>
            </p:cNvPr>
            <p:cNvSpPr txBox="1"/>
            <p:nvPr/>
          </p:nvSpPr>
          <p:spPr>
            <a:xfrm>
              <a:off x="1683450" y="4769423"/>
              <a:ext cx="6513692" cy="1084024"/>
            </a:xfrm>
            <a:prstGeom prst="rect">
              <a:avLst/>
            </a:prstGeom>
            <a:noFill/>
          </p:spPr>
          <p:txBody>
            <a:bodyPr wrap="square" lIns="180000" rtlCol="0">
              <a:spAutoFit/>
            </a:bodyPr>
            <a:lstStyle/>
            <a:p>
              <a:pPr algn="ctr" fontAlgn="auto">
                <a:spcBef>
                  <a:spcPts val="0"/>
                </a:spcBef>
                <a:spcAft>
                  <a:spcPts val="0"/>
                </a:spcAft>
              </a:pPr>
              <a:r>
                <a:rPr lang="en-US" sz="1600" kern="0" dirty="0">
                  <a:solidFill>
                    <a:prstClr val="black"/>
                  </a:solidFill>
                  <a:latin typeface="Quire Sans" panose="020B0604020202020204" charset="0"/>
                  <a:ea typeface="Cambria"/>
                  <a:cs typeface="Quire Sans" panose="020B0604020202020204" charset="0"/>
                </a:rPr>
                <a:t>While higher-level faults may have a higher likelihood of causing UEs, Row and Bank faults account for the majority of UEs in the system. </a:t>
              </a:r>
              <a:endParaRPr kumimoji="0" lang="en-US" sz="1600" b="0" i="0" u="none" strike="noStrike" kern="0" cap="none" spc="0" normalizeH="0" baseline="0" noProof="0" dirty="0">
                <a:ln>
                  <a:noFill/>
                </a:ln>
                <a:solidFill>
                  <a:prstClr val="black"/>
                </a:solidFill>
                <a:effectLst/>
                <a:uLnTx/>
                <a:uFillTx/>
                <a:latin typeface="Quire Sans" panose="020B0604020202020204" charset="0"/>
                <a:ea typeface="Cambria"/>
                <a:cs typeface="Quire Sans" panose="020B0604020202020204" charset="0"/>
              </a:endParaRPr>
            </a:p>
          </p:txBody>
        </p:sp>
      </p:grpSp>
      <p:pic>
        <p:nvPicPr>
          <p:cNvPr id="10" name="Picture 9">
            <a:extLst>
              <a:ext uri="{FF2B5EF4-FFF2-40B4-BE49-F238E27FC236}">
                <a16:creationId xmlns:a16="http://schemas.microsoft.com/office/drawing/2014/main" id="{C6136F07-B909-4144-89B1-7B8EAE5F7224}"/>
              </a:ext>
            </a:extLst>
          </p:cNvPr>
          <p:cNvPicPr>
            <a:picLocks noChangeAspect="1"/>
          </p:cNvPicPr>
          <p:nvPr/>
        </p:nvPicPr>
        <p:blipFill>
          <a:blip r:embed="rId4"/>
          <a:stretch>
            <a:fillRect/>
          </a:stretch>
        </p:blipFill>
        <p:spPr>
          <a:xfrm>
            <a:off x="980320" y="710701"/>
            <a:ext cx="3391656" cy="2719976"/>
          </a:xfrm>
          <a:prstGeom prst="rect">
            <a:avLst/>
          </a:prstGeom>
        </p:spPr>
      </p:pic>
    </p:spTree>
    <p:extLst>
      <p:ext uri="{BB962C8B-B14F-4D97-AF65-F5344CB8AC3E}">
        <p14:creationId xmlns:p14="http://schemas.microsoft.com/office/powerpoint/2010/main" val="264723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Error Bit Distribution</a:t>
            </a:r>
            <a:endParaRPr lang="en-US" dirty="0">
              <a:latin typeface="Helvetica" panose="020B0604020202020204" pitchFamily="34" charset="0"/>
              <a:cs typeface="Helvetica" panose="020B0604020202020204" pitchFamily="34" charset="0"/>
            </a:endParaRPr>
          </a:p>
        </p:txBody>
      </p:sp>
      <p:pic>
        <p:nvPicPr>
          <p:cNvPr id="13" name="Picture 12">
            <a:extLst>
              <a:ext uri="{FF2B5EF4-FFF2-40B4-BE49-F238E27FC236}">
                <a16:creationId xmlns:a16="http://schemas.microsoft.com/office/drawing/2014/main" id="{9E4A1D18-09B3-47FC-BF15-7D61E383889A}"/>
              </a:ext>
            </a:extLst>
          </p:cNvPr>
          <p:cNvPicPr>
            <a:picLocks noChangeAspect="1"/>
          </p:cNvPicPr>
          <p:nvPr/>
        </p:nvPicPr>
        <p:blipFill>
          <a:blip r:embed="rId3"/>
          <a:stretch>
            <a:fillRect/>
          </a:stretch>
        </p:blipFill>
        <p:spPr>
          <a:xfrm>
            <a:off x="1091166" y="1182671"/>
            <a:ext cx="2708161" cy="2804881"/>
          </a:xfrm>
          <a:prstGeom prst="rect">
            <a:avLst/>
          </a:prstGeom>
        </p:spPr>
      </p:pic>
      <p:pic>
        <p:nvPicPr>
          <p:cNvPr id="17" name="Picture 16">
            <a:extLst>
              <a:ext uri="{FF2B5EF4-FFF2-40B4-BE49-F238E27FC236}">
                <a16:creationId xmlns:a16="http://schemas.microsoft.com/office/drawing/2014/main" id="{421F4FE2-E8B8-4DED-B9C1-E8E9CDEF8E54}"/>
              </a:ext>
            </a:extLst>
          </p:cNvPr>
          <p:cNvPicPr>
            <a:picLocks noChangeAspect="1"/>
          </p:cNvPicPr>
          <p:nvPr/>
        </p:nvPicPr>
        <p:blipFill>
          <a:blip r:embed="rId4"/>
          <a:stretch>
            <a:fillRect/>
          </a:stretch>
        </p:blipFill>
        <p:spPr>
          <a:xfrm>
            <a:off x="4432300" y="1260834"/>
            <a:ext cx="3555176" cy="2648556"/>
          </a:xfrm>
          <a:prstGeom prst="rect">
            <a:avLst/>
          </a:prstGeom>
        </p:spPr>
      </p:pic>
    </p:spTree>
    <p:extLst>
      <p:ext uri="{BB962C8B-B14F-4D97-AF65-F5344CB8AC3E}">
        <p14:creationId xmlns:p14="http://schemas.microsoft.com/office/powerpoint/2010/main" val="95632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Error Bit Analysis</a:t>
            </a:r>
            <a:endParaRPr lang="en-US" dirty="0">
              <a:latin typeface="Helvetica" panose="020B060402020202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7545E668-8047-4008-A49D-82359165986B}"/>
              </a:ext>
            </a:extLst>
          </p:cNvPr>
          <p:cNvPicPr>
            <a:picLocks noChangeAspect="1"/>
          </p:cNvPicPr>
          <p:nvPr/>
        </p:nvPicPr>
        <p:blipFill>
          <a:blip r:embed="rId3"/>
          <a:stretch>
            <a:fillRect/>
          </a:stretch>
        </p:blipFill>
        <p:spPr>
          <a:xfrm>
            <a:off x="2738962" y="1129685"/>
            <a:ext cx="2945078" cy="2096895"/>
          </a:xfrm>
          <a:prstGeom prst="rect">
            <a:avLst/>
          </a:prstGeom>
        </p:spPr>
      </p:pic>
      <p:grpSp>
        <p:nvGrpSpPr>
          <p:cNvPr id="11" name="Group 10">
            <a:extLst>
              <a:ext uri="{FF2B5EF4-FFF2-40B4-BE49-F238E27FC236}">
                <a16:creationId xmlns:a16="http://schemas.microsoft.com/office/drawing/2014/main" id="{FA7A01ED-F367-414C-B995-2EE4FEDDF33A}"/>
              </a:ext>
            </a:extLst>
          </p:cNvPr>
          <p:cNvGrpSpPr/>
          <p:nvPr/>
        </p:nvGrpSpPr>
        <p:grpSpPr>
          <a:xfrm>
            <a:off x="563190" y="3343080"/>
            <a:ext cx="7933266" cy="850468"/>
            <a:chOff x="1643281" y="4277222"/>
            <a:chExt cx="6864225" cy="1989906"/>
          </a:xfrm>
        </p:grpSpPr>
        <p:sp>
          <p:nvSpPr>
            <p:cNvPr id="12" name="Rounded Rectangle 7">
              <a:extLst>
                <a:ext uri="{FF2B5EF4-FFF2-40B4-BE49-F238E27FC236}">
                  <a16:creationId xmlns:a16="http://schemas.microsoft.com/office/drawing/2014/main" id="{AA7264EB-5301-404C-9AA2-E0880803A8E5}"/>
                </a:ext>
              </a:extLst>
            </p:cNvPr>
            <p:cNvSpPr/>
            <p:nvPr/>
          </p:nvSpPr>
          <p:spPr>
            <a:xfrm>
              <a:off x="1643281" y="4277225"/>
              <a:ext cx="6864225" cy="1989903"/>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 name="Round Same Side Corner Rectangle 8">
              <a:extLst>
                <a:ext uri="{FF2B5EF4-FFF2-40B4-BE49-F238E27FC236}">
                  <a16:creationId xmlns:a16="http://schemas.microsoft.com/office/drawing/2014/main" id="{8CF66F1F-747E-4E05-B05D-0418277315FC}"/>
                </a:ext>
              </a:extLst>
            </p:cNvPr>
            <p:cNvSpPr/>
            <p:nvPr/>
          </p:nvSpPr>
          <p:spPr>
            <a:xfrm>
              <a:off x="1643281" y="4277222"/>
              <a:ext cx="6864225" cy="369904"/>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mn-ea"/>
                  <a:cs typeface="+mn-cs"/>
                </a:rPr>
                <a:t>FINDING</a:t>
              </a:r>
            </a:p>
          </p:txBody>
        </p:sp>
        <p:sp>
          <p:nvSpPr>
            <p:cNvPr id="15" name="TextBox 14">
              <a:extLst>
                <a:ext uri="{FF2B5EF4-FFF2-40B4-BE49-F238E27FC236}">
                  <a16:creationId xmlns:a16="http://schemas.microsoft.com/office/drawing/2014/main" id="{36DBA2A2-B6E1-47F7-B21E-AB646D4C72AD}"/>
                </a:ext>
              </a:extLst>
            </p:cNvPr>
            <p:cNvSpPr txBox="1"/>
            <p:nvPr/>
          </p:nvSpPr>
          <p:spPr>
            <a:xfrm>
              <a:off x="1683450" y="4769422"/>
              <a:ext cx="6513692" cy="1368244"/>
            </a:xfrm>
            <a:prstGeom prst="rect">
              <a:avLst/>
            </a:prstGeom>
            <a:noFill/>
          </p:spPr>
          <p:txBody>
            <a:bodyPr wrap="square" lIns="180000" rtlCol="0">
              <a:spAutoFit/>
            </a:bodyPr>
            <a:lstStyle/>
            <a:p>
              <a:pPr algn="ctr" fontAlgn="auto">
                <a:spcBef>
                  <a:spcPts val="0"/>
                </a:spcBef>
                <a:spcAft>
                  <a:spcPts val="0"/>
                </a:spcAft>
              </a:pPr>
              <a:r>
                <a:rPr lang="en-US" sz="1600" kern="0" dirty="0">
                  <a:solidFill>
                    <a:prstClr val="black"/>
                  </a:solidFill>
                  <a:latin typeface="Quire Sans" panose="020B0604020202020204" charset="0"/>
                  <a:ea typeface="Cambria"/>
                  <a:cs typeface="Quire Sans" panose="020B0604020202020204" charset="0"/>
                </a:rPr>
                <a:t>The total number of error bits exhibits weaker correlation of UE compared to adjacent error bits. Even a small number of adjacent bits can lead to UE occurrence.</a:t>
              </a:r>
            </a:p>
          </p:txBody>
        </p:sp>
      </p:grpSp>
    </p:spTree>
    <p:extLst>
      <p:ext uri="{BB962C8B-B14F-4D97-AF65-F5344CB8AC3E}">
        <p14:creationId xmlns:p14="http://schemas.microsoft.com/office/powerpoint/2010/main" val="155274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Error Bit Analysis</a:t>
            </a:r>
            <a:endParaRPr lang="en-US" dirty="0">
              <a:latin typeface="Helvetica" panose="020B0604020202020204" pitchFamily="34" charset="0"/>
              <a:cs typeface="Helvetica" panose="020B0604020202020204" pitchFamily="34" charset="0"/>
            </a:endParaRPr>
          </a:p>
        </p:txBody>
      </p:sp>
      <p:grpSp>
        <p:nvGrpSpPr>
          <p:cNvPr id="7" name="Group 6">
            <a:extLst>
              <a:ext uri="{FF2B5EF4-FFF2-40B4-BE49-F238E27FC236}">
                <a16:creationId xmlns:a16="http://schemas.microsoft.com/office/drawing/2014/main" id="{AC980245-40A6-4136-8960-8C8A20424841}"/>
              </a:ext>
            </a:extLst>
          </p:cNvPr>
          <p:cNvGrpSpPr/>
          <p:nvPr/>
        </p:nvGrpSpPr>
        <p:grpSpPr>
          <a:xfrm>
            <a:off x="495301" y="3648227"/>
            <a:ext cx="7933266" cy="856693"/>
            <a:chOff x="1643281" y="4277222"/>
            <a:chExt cx="6864225" cy="2004471"/>
          </a:xfrm>
        </p:grpSpPr>
        <p:sp>
          <p:nvSpPr>
            <p:cNvPr id="8" name="Rounded Rectangle 7">
              <a:extLst>
                <a:ext uri="{FF2B5EF4-FFF2-40B4-BE49-F238E27FC236}">
                  <a16:creationId xmlns:a16="http://schemas.microsoft.com/office/drawing/2014/main" id="{C772ADE0-25BB-48D7-A9A4-A061C7536392}"/>
                </a:ext>
              </a:extLst>
            </p:cNvPr>
            <p:cNvSpPr/>
            <p:nvPr/>
          </p:nvSpPr>
          <p:spPr>
            <a:xfrm>
              <a:off x="1643281" y="4277225"/>
              <a:ext cx="6864225" cy="1989903"/>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 Same Side Corner Rectangle 8">
              <a:extLst>
                <a:ext uri="{FF2B5EF4-FFF2-40B4-BE49-F238E27FC236}">
                  <a16:creationId xmlns:a16="http://schemas.microsoft.com/office/drawing/2014/main" id="{00DC18FC-B385-4AC6-8F46-0267863FE4C4}"/>
                </a:ext>
              </a:extLst>
            </p:cNvPr>
            <p:cNvSpPr/>
            <p:nvPr/>
          </p:nvSpPr>
          <p:spPr>
            <a:xfrm>
              <a:off x="1643281" y="4277222"/>
              <a:ext cx="6864225" cy="369904"/>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mn-ea"/>
                  <a:cs typeface="+mn-cs"/>
                </a:rPr>
                <a:t>FINDING </a:t>
              </a:r>
            </a:p>
          </p:txBody>
        </p:sp>
        <p:sp>
          <p:nvSpPr>
            <p:cNvPr id="10" name="TextBox 9">
              <a:extLst>
                <a:ext uri="{FF2B5EF4-FFF2-40B4-BE49-F238E27FC236}">
                  <a16:creationId xmlns:a16="http://schemas.microsoft.com/office/drawing/2014/main" id="{1BBC7A4E-5175-4E33-9FDA-993A1B1A2CEC}"/>
                </a:ext>
              </a:extLst>
            </p:cNvPr>
            <p:cNvSpPr txBox="1"/>
            <p:nvPr/>
          </p:nvSpPr>
          <p:spPr>
            <a:xfrm>
              <a:off x="1683450" y="4769422"/>
              <a:ext cx="6824056" cy="1512271"/>
            </a:xfrm>
            <a:prstGeom prst="rect">
              <a:avLst/>
            </a:prstGeom>
            <a:noFill/>
          </p:spPr>
          <p:txBody>
            <a:bodyPr wrap="square" lIns="180000" rtlCol="0" anchor="ctr">
              <a:spAutoFit/>
            </a:bodyPr>
            <a:lstStyle/>
            <a:p>
              <a:pPr algn="ctr"/>
              <a:r>
                <a:rPr lang="en-US" dirty="0"/>
                <a:t>Our analyses reveal that both spatial and temporal error bits in DQs and beats play a significant role in distinguishing UE occurrences. </a:t>
              </a:r>
              <a:endParaRPr kumimoji="0" lang="en-US" sz="1600" b="0" i="0" u="none" strike="noStrike" kern="0" cap="none" spc="0" normalizeH="0" baseline="0" noProof="0" dirty="0">
                <a:ln>
                  <a:noFill/>
                </a:ln>
                <a:solidFill>
                  <a:prstClr val="black"/>
                </a:solidFill>
                <a:effectLst/>
                <a:uLnTx/>
                <a:uFillTx/>
                <a:latin typeface="Quire Sans" panose="020B0604020202020204" charset="0"/>
                <a:ea typeface="Cambria"/>
                <a:cs typeface="Quire Sans" panose="020B0604020202020204" charset="0"/>
              </a:endParaRPr>
            </a:p>
          </p:txBody>
        </p:sp>
      </p:grpSp>
      <p:pic>
        <p:nvPicPr>
          <p:cNvPr id="6" name="Picture 5">
            <a:extLst>
              <a:ext uri="{FF2B5EF4-FFF2-40B4-BE49-F238E27FC236}">
                <a16:creationId xmlns:a16="http://schemas.microsoft.com/office/drawing/2014/main" id="{80CC7332-B3EA-42EA-87A4-6C929D611ACD}"/>
              </a:ext>
            </a:extLst>
          </p:cNvPr>
          <p:cNvPicPr>
            <a:picLocks noChangeAspect="1"/>
          </p:cNvPicPr>
          <p:nvPr/>
        </p:nvPicPr>
        <p:blipFill>
          <a:blip r:embed="rId3"/>
          <a:stretch>
            <a:fillRect/>
          </a:stretch>
        </p:blipFill>
        <p:spPr>
          <a:xfrm>
            <a:off x="869985" y="963768"/>
            <a:ext cx="6970149" cy="2446343"/>
          </a:xfrm>
          <a:prstGeom prst="rect">
            <a:avLst/>
          </a:prstGeom>
        </p:spPr>
      </p:pic>
    </p:spTree>
    <p:extLst>
      <p:ext uri="{BB962C8B-B14F-4D97-AF65-F5344CB8AC3E}">
        <p14:creationId xmlns:p14="http://schemas.microsoft.com/office/powerpoint/2010/main" val="387790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System Configuration Analysis</a:t>
            </a:r>
            <a:endParaRPr lang="en-US" dirty="0">
              <a:latin typeface="Helvetica" panose="020B060402020202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2859D68A-3078-4323-AC39-47AEBDDD1047}"/>
              </a:ext>
            </a:extLst>
          </p:cNvPr>
          <p:cNvPicPr>
            <a:picLocks noChangeAspect="1"/>
          </p:cNvPicPr>
          <p:nvPr/>
        </p:nvPicPr>
        <p:blipFill>
          <a:blip r:embed="rId3"/>
          <a:stretch>
            <a:fillRect/>
          </a:stretch>
        </p:blipFill>
        <p:spPr>
          <a:xfrm>
            <a:off x="451815" y="1315407"/>
            <a:ext cx="8156015" cy="1641083"/>
          </a:xfrm>
          <a:prstGeom prst="rect">
            <a:avLst/>
          </a:prstGeom>
        </p:spPr>
      </p:pic>
      <p:grpSp>
        <p:nvGrpSpPr>
          <p:cNvPr id="7" name="Group 6">
            <a:extLst>
              <a:ext uri="{FF2B5EF4-FFF2-40B4-BE49-F238E27FC236}">
                <a16:creationId xmlns:a16="http://schemas.microsoft.com/office/drawing/2014/main" id="{D6CE3492-E605-4414-80C3-EFFABBA64A5B}"/>
              </a:ext>
            </a:extLst>
          </p:cNvPr>
          <p:cNvGrpSpPr/>
          <p:nvPr/>
        </p:nvGrpSpPr>
        <p:grpSpPr>
          <a:xfrm>
            <a:off x="451815" y="3286508"/>
            <a:ext cx="8156015" cy="832525"/>
            <a:chOff x="1643281" y="4277222"/>
            <a:chExt cx="6864225" cy="1989906"/>
          </a:xfrm>
        </p:grpSpPr>
        <p:sp>
          <p:nvSpPr>
            <p:cNvPr id="8" name="Rounded Rectangle 7">
              <a:extLst>
                <a:ext uri="{FF2B5EF4-FFF2-40B4-BE49-F238E27FC236}">
                  <a16:creationId xmlns:a16="http://schemas.microsoft.com/office/drawing/2014/main" id="{F2647264-4021-4599-A809-C4A38B2C5CCD}"/>
                </a:ext>
              </a:extLst>
            </p:cNvPr>
            <p:cNvSpPr/>
            <p:nvPr/>
          </p:nvSpPr>
          <p:spPr>
            <a:xfrm>
              <a:off x="1643281" y="4277225"/>
              <a:ext cx="6864225" cy="1989903"/>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 Same Side Corner Rectangle 8">
              <a:extLst>
                <a:ext uri="{FF2B5EF4-FFF2-40B4-BE49-F238E27FC236}">
                  <a16:creationId xmlns:a16="http://schemas.microsoft.com/office/drawing/2014/main" id="{D55BB1D9-06CA-4A7F-8C35-F914178990A0}"/>
                </a:ext>
              </a:extLst>
            </p:cNvPr>
            <p:cNvSpPr/>
            <p:nvPr/>
          </p:nvSpPr>
          <p:spPr>
            <a:xfrm>
              <a:off x="1643281" y="4277222"/>
              <a:ext cx="6864225" cy="369904"/>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mn-ea"/>
                  <a:cs typeface="+mn-cs"/>
                </a:rPr>
                <a:t>FINDING </a:t>
              </a:r>
            </a:p>
          </p:txBody>
        </p:sp>
        <p:sp>
          <p:nvSpPr>
            <p:cNvPr id="10" name="TextBox 9">
              <a:extLst>
                <a:ext uri="{FF2B5EF4-FFF2-40B4-BE49-F238E27FC236}">
                  <a16:creationId xmlns:a16="http://schemas.microsoft.com/office/drawing/2014/main" id="{A2857E3D-D6D7-4A6B-91CC-34AA8964D8D8}"/>
                </a:ext>
              </a:extLst>
            </p:cNvPr>
            <p:cNvSpPr txBox="1"/>
            <p:nvPr/>
          </p:nvSpPr>
          <p:spPr>
            <a:xfrm>
              <a:off x="1870481" y="4758260"/>
              <a:ext cx="6291980" cy="1397733"/>
            </a:xfrm>
            <a:prstGeom prst="rect">
              <a:avLst/>
            </a:prstGeom>
            <a:noFill/>
          </p:spPr>
          <p:txBody>
            <a:bodyPr wrap="square" lIns="180000" rtlCol="0">
              <a:spAutoFit/>
            </a:bodyPr>
            <a:lstStyle/>
            <a:p>
              <a:pPr algn="ctr" fontAlgn="auto">
                <a:spcBef>
                  <a:spcPts val="0"/>
                </a:spcBef>
                <a:spcAft>
                  <a:spcPts val="0"/>
                </a:spcAft>
              </a:pPr>
              <a:r>
                <a:rPr lang="en-US" sz="1600" dirty="0">
                  <a:latin typeface="Quire Sans"/>
                </a:rPr>
                <a:t>The UE rate varies across server age, manufacturers, data width, frequency and process, while we did not observe significant differences in the capacity of the DIMM.</a:t>
              </a:r>
              <a:endParaRPr kumimoji="0" lang="en-US" sz="1600" b="0" i="0" u="none" strike="noStrike" kern="0" cap="none" spc="0" normalizeH="0" baseline="0" noProof="0" dirty="0">
                <a:ln>
                  <a:noFill/>
                </a:ln>
                <a:solidFill>
                  <a:prstClr val="black"/>
                </a:solidFill>
                <a:effectLst/>
                <a:uLnTx/>
                <a:uFillTx/>
                <a:latin typeface="Quire Sans" panose="020B0604020202020204" charset="0"/>
                <a:ea typeface="Cambria"/>
                <a:cs typeface="Quire Sans" panose="020B0604020202020204" charset="0"/>
              </a:endParaRPr>
            </a:p>
          </p:txBody>
        </p:sp>
      </p:grpSp>
    </p:spTree>
    <p:extLst>
      <p:ext uri="{BB962C8B-B14F-4D97-AF65-F5344CB8AC3E}">
        <p14:creationId xmlns:p14="http://schemas.microsoft.com/office/powerpoint/2010/main" val="189341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Quire Sans" panose="020B0604020202020204" charset="0"/>
                <a:cs typeface="Quire Sans" panose="020B0604020202020204" charset="0"/>
              </a:rPr>
              <a:t>Introduction</a:t>
            </a:r>
          </a:p>
          <a:p>
            <a:r>
              <a:rPr lang="en-US" dirty="0">
                <a:latin typeface="Quire Sans" panose="020B0604020202020204" charset="0"/>
                <a:cs typeface="Quire Sans" panose="020B0604020202020204" charset="0"/>
              </a:rPr>
              <a:t>Related Work</a:t>
            </a:r>
          </a:p>
          <a:p>
            <a:r>
              <a:rPr lang="en-US" dirty="0">
                <a:latin typeface="Quire Sans" panose="020B0604020202020204" charset="0"/>
                <a:cs typeface="Quire Sans" panose="020B0604020202020204" charset="0"/>
              </a:rPr>
              <a:t>Our Work</a:t>
            </a:r>
          </a:p>
          <a:p>
            <a:pPr lvl="1"/>
            <a:r>
              <a:rPr lang="en-US" sz="1800" dirty="0">
                <a:latin typeface="Quire Sans" panose="020B0604020202020204" charset="0"/>
                <a:cs typeface="Quire Sans" panose="020B0604020202020204" charset="0"/>
              </a:rPr>
              <a:t>Exploring error bits for memory failure prediction: An in-depth correlative study (ICCAD’23)</a:t>
            </a:r>
          </a:p>
          <a:p>
            <a:pPr lvl="1"/>
            <a:r>
              <a:rPr lang="en-US" sz="1800" b="1" dirty="0" err="1">
                <a:latin typeface="Quire Sans" panose="020B0604020202020204" charset="0"/>
                <a:cs typeface="Quire Sans" panose="020B0604020202020204" charset="0"/>
              </a:rPr>
              <a:t>HiMFP</a:t>
            </a:r>
            <a:r>
              <a:rPr lang="en-US" sz="1800" b="1" dirty="0">
                <a:latin typeface="Quire Sans" panose="020B0604020202020204" charset="0"/>
                <a:cs typeface="Quire Sans" panose="020B0604020202020204" charset="0"/>
              </a:rPr>
              <a:t>: Hierarchical intelligent memory failure prediction for cloud service reliability (DSN’23)</a:t>
            </a:r>
          </a:p>
          <a:p>
            <a:pPr lvl="1"/>
            <a:r>
              <a:rPr lang="en-US" sz="1800" dirty="0">
                <a:latin typeface="Quire Sans" panose="020B0604020202020204" charset="0"/>
                <a:cs typeface="Quire Sans" panose="020B0604020202020204" charset="0"/>
              </a:rPr>
              <a:t>Investigating Memory Failure Prediction Across CPU Architectures (DSN’24)</a:t>
            </a:r>
          </a:p>
          <a:p>
            <a:r>
              <a:rPr lang="en-US" dirty="0">
                <a:latin typeface="Quire Sans" panose="020B0604020202020204" charset="0"/>
                <a:cs typeface="Quire Sans" panose="020B0604020202020204" charset="0"/>
              </a:rPr>
              <a:t>Conclusion and Future Work</a:t>
            </a:r>
          </a:p>
        </p:txBody>
      </p:sp>
      <p:sp>
        <p:nvSpPr>
          <p:cNvPr id="3" name="Title 2"/>
          <p:cNvSpPr>
            <a:spLocks noGrp="1"/>
          </p:cNvSpPr>
          <p:nvPr>
            <p:ph type="title"/>
          </p:nvPr>
        </p:nvSpPr>
        <p:spPr/>
        <p:txBody>
          <a:bodyPr/>
          <a:lstStyle/>
          <a:p>
            <a:r>
              <a:rPr lang="en-US" b="1" dirty="0">
                <a:latin typeface="Helvetica" panose="020B0604020202020204" pitchFamily="34" charset="0"/>
                <a:cs typeface="Helvetica" panose="020B0604020202020204" pitchFamily="34" charset="0"/>
              </a:rPr>
              <a:t>Outline</a:t>
            </a:r>
          </a:p>
        </p:txBody>
      </p:sp>
    </p:spTree>
    <p:extLst>
      <p:ext uri="{BB962C8B-B14F-4D97-AF65-F5344CB8AC3E}">
        <p14:creationId xmlns:p14="http://schemas.microsoft.com/office/powerpoint/2010/main" val="89130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628622" y="714682"/>
            <a:ext cx="8135887" cy="4033004"/>
          </a:xfrm>
          <a:prstGeom prst="rect">
            <a:avLst/>
          </a:prstGeom>
        </p:spPr>
      </p:pic>
      <p:sp>
        <p:nvSpPr>
          <p:cNvPr id="12" name="Title 2"/>
          <p:cNvSpPr>
            <a:spLocks noGrp="1"/>
          </p:cNvSpPr>
          <p:nvPr>
            <p:ph type="title"/>
          </p:nvPr>
        </p:nvSpPr>
        <p:spPr>
          <a:xfrm>
            <a:off x="352287" y="109286"/>
            <a:ext cx="8355072" cy="552450"/>
          </a:xfrm>
        </p:spPr>
        <p:txBody>
          <a:bodyPr/>
          <a:lstStyle/>
          <a:p>
            <a:r>
              <a:rPr lang="en-US" b="1" dirty="0">
                <a:latin typeface="Arial" panose="020B0604020202020204" pitchFamily="34" charset="0"/>
                <a:cs typeface="Arial" panose="020B0604020202020204" pitchFamily="34" charset="0"/>
              </a:rPr>
              <a:t>Framework</a:t>
            </a:r>
            <a:endParaRPr lang="en-US" dirty="0"/>
          </a:p>
        </p:txBody>
      </p:sp>
      <p:sp>
        <p:nvSpPr>
          <p:cNvPr id="8" name="Rectangle 7">
            <a:extLst>
              <a:ext uri="{FF2B5EF4-FFF2-40B4-BE49-F238E27FC236}">
                <a16:creationId xmlns:a16="http://schemas.microsoft.com/office/drawing/2014/main" id="{9FEBE94D-2594-43CB-9A73-29AB4ECDA5F7}"/>
              </a:ext>
            </a:extLst>
          </p:cNvPr>
          <p:cNvSpPr/>
          <p:nvPr/>
        </p:nvSpPr>
        <p:spPr>
          <a:xfrm>
            <a:off x="1938977" y="1581150"/>
            <a:ext cx="1697522" cy="3095625"/>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D1D1A"/>
              </a:solidFill>
              <a:effectLst/>
              <a:uLnTx/>
              <a:uFillTx/>
              <a:latin typeface="Quire Sans" panose="020B0502040400020003" pitchFamily="34" charset="0"/>
              <a:ea typeface="+mn-ea"/>
              <a:cs typeface="Quire Sans" panose="020B0502040400020003" pitchFamily="34" charset="0"/>
            </a:endParaRPr>
          </a:p>
        </p:txBody>
      </p:sp>
      <p:sp>
        <p:nvSpPr>
          <p:cNvPr id="9" name="Rectangle 8">
            <a:extLst>
              <a:ext uri="{FF2B5EF4-FFF2-40B4-BE49-F238E27FC236}">
                <a16:creationId xmlns:a16="http://schemas.microsoft.com/office/drawing/2014/main" id="{B3CD5268-583D-4BFC-A47E-38FB7C8BF2D1}"/>
              </a:ext>
            </a:extLst>
          </p:cNvPr>
          <p:cNvSpPr/>
          <p:nvPr/>
        </p:nvSpPr>
        <p:spPr>
          <a:xfrm>
            <a:off x="1643215" y="643768"/>
            <a:ext cx="6606943" cy="937381"/>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D1D1A"/>
              </a:solidFill>
              <a:effectLst/>
              <a:uLnTx/>
              <a:uFillTx/>
              <a:latin typeface="Quire Sans" panose="020B0502040400020003" pitchFamily="34" charset="0"/>
              <a:ea typeface="+mn-ea"/>
              <a:cs typeface="Quire Sans" panose="020B0502040400020003" pitchFamily="34" charset="0"/>
            </a:endParaRPr>
          </a:p>
        </p:txBody>
      </p:sp>
      <p:sp>
        <p:nvSpPr>
          <p:cNvPr id="6" name="Rectangle 5">
            <a:extLst>
              <a:ext uri="{FF2B5EF4-FFF2-40B4-BE49-F238E27FC236}">
                <a16:creationId xmlns:a16="http://schemas.microsoft.com/office/drawing/2014/main" id="{B3CD5268-583D-4BFC-A47E-38FB7C8BF2D1}"/>
              </a:ext>
            </a:extLst>
          </p:cNvPr>
          <p:cNvSpPr/>
          <p:nvPr/>
        </p:nvSpPr>
        <p:spPr>
          <a:xfrm>
            <a:off x="628621" y="1528204"/>
            <a:ext cx="1310355" cy="3148570"/>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D1D1A"/>
              </a:solidFill>
              <a:effectLst/>
              <a:uLnTx/>
              <a:uFillTx/>
              <a:latin typeface="Quire Sans" panose="020B0502040400020003" pitchFamily="34" charset="0"/>
              <a:ea typeface="+mn-ea"/>
              <a:cs typeface="Quire Sans" panose="020B0502040400020003" pitchFamily="34" charset="0"/>
            </a:endParaRPr>
          </a:p>
        </p:txBody>
      </p:sp>
      <p:sp>
        <p:nvSpPr>
          <p:cNvPr id="7" name="Rectangle 6">
            <a:extLst>
              <a:ext uri="{FF2B5EF4-FFF2-40B4-BE49-F238E27FC236}">
                <a16:creationId xmlns:a16="http://schemas.microsoft.com/office/drawing/2014/main" id="{9FEBE94D-2594-43CB-9A73-29AB4ECDA5F7}"/>
              </a:ext>
            </a:extLst>
          </p:cNvPr>
          <p:cNvSpPr/>
          <p:nvPr/>
        </p:nvSpPr>
        <p:spPr>
          <a:xfrm>
            <a:off x="3636499" y="1581150"/>
            <a:ext cx="5070860" cy="3095625"/>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D1D1A"/>
              </a:solidFill>
              <a:effectLst/>
              <a:uLnTx/>
              <a:uFillTx/>
              <a:latin typeface="Quire Sans" panose="020B0502040400020003" pitchFamily="34" charset="0"/>
              <a:ea typeface="+mn-ea"/>
              <a:cs typeface="Quire Sans" panose="020B0502040400020003" pitchFamily="34" charset="0"/>
            </a:endParaRPr>
          </a:p>
        </p:txBody>
      </p:sp>
      <p:sp>
        <p:nvSpPr>
          <p:cNvPr id="10" name="Rectangle 9">
            <a:extLst>
              <a:ext uri="{FF2B5EF4-FFF2-40B4-BE49-F238E27FC236}">
                <a16:creationId xmlns:a16="http://schemas.microsoft.com/office/drawing/2014/main" id="{B3CD5268-583D-4BFC-A47E-38FB7C8BF2D1}"/>
              </a:ext>
            </a:extLst>
          </p:cNvPr>
          <p:cNvSpPr/>
          <p:nvPr/>
        </p:nvSpPr>
        <p:spPr>
          <a:xfrm>
            <a:off x="769448" y="714681"/>
            <a:ext cx="873767" cy="866469"/>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D1D1A"/>
              </a:solidFill>
              <a:effectLst/>
              <a:uLnTx/>
              <a:uFillTx/>
              <a:latin typeface="Quire Sans" panose="020B0502040400020003" pitchFamily="34" charset="0"/>
              <a:ea typeface="+mn-ea"/>
              <a:cs typeface="Quire Sans" panose="020B0502040400020003" pitchFamily="34" charset="0"/>
            </a:endParaRPr>
          </a:p>
        </p:txBody>
      </p:sp>
    </p:spTree>
    <p:extLst>
      <p:ext uri="{BB962C8B-B14F-4D97-AF65-F5344CB8AC3E}">
        <p14:creationId xmlns:p14="http://schemas.microsoft.com/office/powerpoint/2010/main" val="98691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animBg="1"/>
      <p:bldP spid="9" grpId="1" animBg="1"/>
      <p:bldP spid="6" grpId="0" animBg="1"/>
      <p:bldP spid="6" grpId="1" animBg="1"/>
      <p:bldP spid="7" grpId="0" animBg="1"/>
      <p:bldP spid="7" grpId="1" animBg="1"/>
      <p:bldP spid="7" grpId="2" animBg="1"/>
      <p:bldP spid="10" grpId="0" animBg="1"/>
      <p:bldP spid="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latin typeface="Quire Sans" panose="020B0604020202020204" charset="0"/>
                <a:cs typeface="Quire Sans" panose="020B0604020202020204" charset="0"/>
              </a:rPr>
              <a:t>Introduction</a:t>
            </a:r>
          </a:p>
          <a:p>
            <a:r>
              <a:rPr lang="en-US" dirty="0">
                <a:latin typeface="Quire Sans" panose="020B0604020202020204" charset="0"/>
                <a:cs typeface="Quire Sans" panose="020B0604020202020204" charset="0"/>
              </a:rPr>
              <a:t>Related Work</a:t>
            </a:r>
          </a:p>
          <a:p>
            <a:r>
              <a:rPr lang="en-US" dirty="0">
                <a:latin typeface="Quire Sans" panose="020B0604020202020204" charset="0"/>
                <a:cs typeface="Quire Sans" panose="020B0604020202020204" charset="0"/>
              </a:rPr>
              <a:t>Our Work</a:t>
            </a:r>
          </a:p>
          <a:p>
            <a:pPr lvl="1"/>
            <a:r>
              <a:rPr lang="en-US" sz="1800" dirty="0">
                <a:latin typeface="Quire Sans" panose="020B0604020202020204" charset="0"/>
                <a:cs typeface="Quire Sans" panose="020B0604020202020204" charset="0"/>
              </a:rPr>
              <a:t>Exploring error bits for memory failure prediction: An in-depth correlative study (ICCAD’23)</a:t>
            </a:r>
          </a:p>
          <a:p>
            <a:pPr lvl="1"/>
            <a:r>
              <a:rPr lang="en-US" sz="1800" dirty="0" err="1">
                <a:latin typeface="Quire Sans" panose="020B0604020202020204" charset="0"/>
                <a:cs typeface="Quire Sans" panose="020B0604020202020204" charset="0"/>
              </a:rPr>
              <a:t>HiMFP</a:t>
            </a:r>
            <a:r>
              <a:rPr lang="en-US" sz="1800" dirty="0">
                <a:latin typeface="Quire Sans" panose="020B0604020202020204" charset="0"/>
                <a:cs typeface="Quire Sans" panose="020B0604020202020204" charset="0"/>
              </a:rPr>
              <a:t>: Hierarchical intelligent memory failure prediction for cloud service reliability (DSN’23)</a:t>
            </a:r>
          </a:p>
          <a:p>
            <a:pPr lvl="1"/>
            <a:r>
              <a:rPr lang="en-US" sz="1800" dirty="0">
                <a:latin typeface="Quire Sans" panose="020B0604020202020204" charset="0"/>
                <a:cs typeface="Quire Sans" panose="020B0604020202020204" charset="0"/>
              </a:rPr>
              <a:t>Investigating Memory Failure Prediction Across CPU Architectures (DSN’24)</a:t>
            </a:r>
          </a:p>
          <a:p>
            <a:r>
              <a:rPr lang="en-US" dirty="0">
                <a:latin typeface="Quire Sans" panose="020B0604020202020204" charset="0"/>
                <a:cs typeface="Quire Sans" panose="020B0604020202020204" charset="0"/>
              </a:rPr>
              <a:t>Conclusion and Future Work</a:t>
            </a:r>
          </a:p>
        </p:txBody>
      </p:sp>
      <p:sp>
        <p:nvSpPr>
          <p:cNvPr id="3" name="Title 2"/>
          <p:cNvSpPr>
            <a:spLocks noGrp="1"/>
          </p:cNvSpPr>
          <p:nvPr>
            <p:ph type="title"/>
          </p:nvPr>
        </p:nvSpPr>
        <p:spPr/>
        <p:txBody>
          <a:bodyPr/>
          <a:lstStyle/>
          <a:p>
            <a:r>
              <a:rPr lang="en-US" b="1" dirty="0">
                <a:latin typeface="Helvetica" panose="020B0604020202020204" pitchFamily="34" charset="0"/>
                <a:cs typeface="Helvetica" panose="020B0604020202020204" pitchFamily="34" charset="0"/>
              </a:rPr>
              <a:t>Outline</a:t>
            </a:r>
          </a:p>
        </p:txBody>
      </p:sp>
    </p:spTree>
    <p:extLst>
      <p:ext uri="{BB962C8B-B14F-4D97-AF65-F5344CB8AC3E}">
        <p14:creationId xmlns:p14="http://schemas.microsoft.com/office/powerpoint/2010/main" val="324721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766072" y="1014376"/>
            <a:ext cx="2884200" cy="3103364"/>
          </a:xfrm>
          <a:prstGeom prst="rect">
            <a:avLst/>
          </a:prstGeom>
        </p:spPr>
      </p:pic>
      <p:sp>
        <p:nvSpPr>
          <p:cNvPr id="9" name="文本框 36"/>
          <p:cNvSpPr txBox="1"/>
          <p:nvPr/>
        </p:nvSpPr>
        <p:spPr>
          <a:xfrm>
            <a:off x="7072368" y="3973857"/>
            <a:ext cx="1487507" cy="530915"/>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05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Multi-DQ-Beat Fault</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7" name="Straight Arrow Connector 6"/>
          <p:cNvCxnSpPr/>
          <p:nvPr/>
        </p:nvCxnSpPr>
        <p:spPr>
          <a:xfrm flipH="1" flipV="1">
            <a:off x="6487575" y="3747854"/>
            <a:ext cx="1296190" cy="3698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226710" y="2669458"/>
            <a:ext cx="557055" cy="1448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337382" y="725675"/>
            <a:ext cx="4861424" cy="3898672"/>
          </a:xfrm>
          <a:prstGeom prst="rect">
            <a:avLst/>
          </a:prstGeom>
        </p:spPr>
      </p:pic>
      <p:cxnSp>
        <p:nvCxnSpPr>
          <p:cNvPr id="14" name="Straight Arrow Connector 13">
            <a:extLst>
              <a:ext uri="{FF2B5EF4-FFF2-40B4-BE49-F238E27FC236}">
                <a16:creationId xmlns:a16="http://schemas.microsoft.com/office/drawing/2014/main" id="{32D39B12-421E-44BF-B60C-095311D9BAB6}"/>
              </a:ext>
            </a:extLst>
          </p:cNvPr>
          <p:cNvCxnSpPr>
            <a:cxnSpLocks/>
          </p:cNvCxnSpPr>
          <p:nvPr/>
        </p:nvCxnSpPr>
        <p:spPr>
          <a:xfrm>
            <a:off x="1600592" y="3497115"/>
            <a:ext cx="0" cy="250739"/>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itle 2"/>
          <p:cNvSpPr txBox="1">
            <a:spLocks/>
          </p:cNvSpPr>
          <p:nvPr/>
        </p:nvSpPr>
        <p:spPr>
          <a:xfrm>
            <a:off x="352287" y="109286"/>
            <a:ext cx="8355072" cy="552450"/>
          </a:xfrm>
          <a:prstGeom prst="rect">
            <a:avLst/>
          </a:prstGeom>
          <a:ln>
            <a:noFill/>
          </a:ln>
        </p:spPr>
        <p:txBody>
          <a:bodyPr anchor="b"/>
          <a:lstStyle>
            <a:lvl1pPr algn="l" defTabSz="890470" rtl="0" eaLnBrk="1" latinLnBrk="0" hangingPunct="1">
              <a:lnSpc>
                <a:spcPct val="90000"/>
              </a:lnSpc>
              <a:spcBef>
                <a:spcPct val="0"/>
              </a:spcBef>
              <a:buNone/>
              <a:defRPr sz="2800" kern="1200">
                <a:solidFill>
                  <a:schemeClr val="tx1"/>
                </a:solidFill>
                <a:latin typeface="+mj-lt"/>
                <a:ea typeface="+mj-ea"/>
                <a:cs typeface="+mj-cs"/>
              </a:defRPr>
            </a:lvl1pPr>
          </a:lstStyle>
          <a:p>
            <a:pPr marL="0" marR="0" lvl="0" indent="0" algn="l" defTabSz="8904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1D1D1A"/>
                </a:solidFill>
                <a:effectLst/>
                <a:uLnTx/>
                <a:uFillTx/>
                <a:latin typeface="Arial" panose="020B0604020202020204" pitchFamily="34" charset="0"/>
                <a:ea typeface="+mj-ea"/>
                <a:cs typeface="Arial" panose="020B0604020202020204" pitchFamily="34" charset="0"/>
              </a:rPr>
              <a:t>Micro-level Prediction</a:t>
            </a:r>
            <a:endParaRPr kumimoji="0" lang="en-US" sz="1400" b="0" i="0" u="none" strike="noStrike" kern="1200" cap="none" spc="0" normalizeH="0" baseline="0" noProof="0" dirty="0">
              <a:ln>
                <a:noFill/>
              </a:ln>
              <a:solidFill>
                <a:srgbClr val="1D1D1A"/>
              </a:solidFill>
              <a:effectLst/>
              <a:uLnTx/>
              <a:uFillTx/>
              <a:latin typeface="Calibri Light" panose="020F0302020204030204"/>
              <a:ea typeface="+mj-ea"/>
              <a:cs typeface="+mj-cs"/>
            </a:endParaRPr>
          </a:p>
        </p:txBody>
      </p:sp>
      <p:sp>
        <p:nvSpPr>
          <p:cNvPr id="13" name="Slide Number Placeholder 5"/>
          <p:cNvSpPr>
            <a:spLocks noGrp="1"/>
          </p:cNvSpPr>
          <p:nvPr>
            <p:ph type="sldNum" sz="quarter" idx="12"/>
          </p:nvPr>
        </p:nvSpPr>
        <p:spPr>
          <a:xfrm>
            <a:off x="6649959" y="4668789"/>
            <a:ext cx="2057400" cy="274637"/>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itchFamily="34" charset="0"/>
                <a:ea typeface="宋体" pitchFamily="2" charset="-122"/>
                <a:cs typeface="+mn-cs"/>
              </a:rPr>
              <a:t>13</a:t>
            </a:r>
          </a:p>
        </p:txBody>
      </p:sp>
    </p:spTree>
    <p:extLst>
      <p:ext uri="{BB962C8B-B14F-4D97-AF65-F5344CB8AC3E}">
        <p14:creationId xmlns:p14="http://schemas.microsoft.com/office/powerpoint/2010/main" val="3707615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p:cNvGraphicFramePr>
            <a:graphicFrameLocks/>
          </p:cNvGraphicFramePr>
          <p:nvPr>
            <p:extLst>
              <p:ext uri="{D42A27DB-BD31-4B8C-83A1-F6EECF244321}">
                <p14:modId xmlns:p14="http://schemas.microsoft.com/office/powerpoint/2010/main" val="3774056416"/>
              </p:ext>
            </p:extLst>
          </p:nvPr>
        </p:nvGraphicFramePr>
        <p:xfrm>
          <a:off x="1062914" y="2430533"/>
          <a:ext cx="7292399" cy="2663317"/>
        </p:xfrm>
        <a:graphic>
          <a:graphicData uri="http://schemas.openxmlformats.org/drawingml/2006/chart">
            <c:chart xmlns:c="http://schemas.openxmlformats.org/drawingml/2006/chart" xmlns:r="http://schemas.openxmlformats.org/officeDocument/2006/relationships" r:id="rId2"/>
          </a:graphicData>
        </a:graphic>
      </p:graphicFrame>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987" y="777334"/>
            <a:ext cx="2783897" cy="2288030"/>
          </a:xfrm>
          <a:prstGeom prst="rect">
            <a:avLst/>
          </a:prstGeom>
        </p:spPr>
      </p:pic>
      <p:sp>
        <p:nvSpPr>
          <p:cNvPr id="42" name="TextBox 41"/>
          <p:cNvSpPr txBox="1"/>
          <p:nvPr/>
        </p:nvSpPr>
        <p:spPr>
          <a:xfrm>
            <a:off x="3670794" y="2551319"/>
            <a:ext cx="2429249" cy="467436"/>
          </a:xfrm>
          <a:prstGeom prst="rect">
            <a:avLst/>
          </a:prstGeom>
          <a:noFill/>
        </p:spPr>
        <p:txBody>
          <a:bodyPr wrap="square" rtlCol="0">
            <a:spAutoFit/>
          </a:bodyPr>
          <a:lstStyle/>
          <a:p>
            <a:pPr marL="0" marR="0" lvl="0" indent="0" algn="l" defTabSz="914400" rtl="0" eaLnBrk="1" fontAlgn="base" latinLnBrk="0" hangingPunct="1">
              <a:lnSpc>
                <a:spcPts val="344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D1D1A"/>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Performance Analysis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7100" y="748695"/>
            <a:ext cx="2790415" cy="1906809"/>
          </a:xfrm>
          <a:prstGeom prst="rect">
            <a:avLst/>
          </a:prstGeom>
        </p:spPr>
      </p:pic>
      <p:sp>
        <p:nvSpPr>
          <p:cNvPr id="2" name="Title 1"/>
          <p:cNvSpPr>
            <a:spLocks noGrp="1"/>
          </p:cNvSpPr>
          <p:nvPr>
            <p:ph type="title"/>
          </p:nvPr>
        </p:nvSpPr>
        <p:spPr/>
        <p:txBody>
          <a:bodyPr/>
          <a:lstStyle/>
          <a:p>
            <a:br>
              <a:rPr lang="en-US" b="1" dirty="0">
                <a:solidFill>
                  <a:srgbClr val="E9002F">
                    <a:lumMod val="75000"/>
                  </a:srgbClr>
                </a:solidFill>
              </a:rPr>
            </a:br>
            <a:r>
              <a:rPr lang="en-US" sz="2800" b="1" dirty="0"/>
              <a:t>Micro-level Evaluation</a:t>
            </a:r>
            <a:endParaRPr lang="en-US" sz="2000" b="1" dirty="0"/>
          </a:p>
        </p:txBody>
      </p:sp>
      <p:sp>
        <p:nvSpPr>
          <p:cNvPr id="3" name="Rectangle 2"/>
          <p:cNvSpPr/>
          <p:nvPr/>
        </p:nvSpPr>
        <p:spPr>
          <a:xfrm>
            <a:off x="2635217" y="1218468"/>
            <a:ext cx="1723604" cy="119762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12" name="Rectangle 11"/>
          <p:cNvSpPr/>
          <p:nvPr/>
        </p:nvSpPr>
        <p:spPr>
          <a:xfrm>
            <a:off x="5272209" y="1267049"/>
            <a:ext cx="1920318" cy="1169243"/>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0B80B9F9-CD1E-A8EB-CABA-263F4ECCA4B9}"/>
              </a:ext>
            </a:extLst>
          </p:cNvPr>
          <p:cNvCxnSpPr>
            <a:cxnSpLocks/>
          </p:cNvCxnSpPr>
          <p:nvPr/>
        </p:nvCxnSpPr>
        <p:spPr>
          <a:xfrm flipV="1">
            <a:off x="3480835" y="796899"/>
            <a:ext cx="400556" cy="42157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80B9F9-CD1E-A8EB-CABA-263F4ECCA4B9}"/>
              </a:ext>
            </a:extLst>
          </p:cNvPr>
          <p:cNvCxnSpPr>
            <a:cxnSpLocks/>
            <a:stCxn id="12" idx="0"/>
          </p:cNvCxnSpPr>
          <p:nvPr/>
        </p:nvCxnSpPr>
        <p:spPr>
          <a:xfrm flipH="1" flipV="1">
            <a:off x="5099923" y="862457"/>
            <a:ext cx="1132445" cy="4045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37D8073-7B31-7829-F859-F0D4D41FF74C}"/>
              </a:ext>
            </a:extLst>
          </p:cNvPr>
          <p:cNvSpPr txBox="1"/>
          <p:nvPr/>
        </p:nvSpPr>
        <p:spPr>
          <a:xfrm>
            <a:off x="2987607" y="346261"/>
            <a:ext cx="287460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rPr>
              <a:t>Multi DQs and beats errors prone to higher UCE prediction performance</a:t>
            </a:r>
            <a:endParaRPr kumimoji="0" lang="en-US" sz="1400" b="1" i="0"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endParaRPr>
          </a:p>
        </p:txBody>
      </p:sp>
      <p:sp>
        <p:nvSpPr>
          <p:cNvPr id="31" name="Rectangle 30"/>
          <p:cNvSpPr/>
          <p:nvPr/>
        </p:nvSpPr>
        <p:spPr>
          <a:xfrm>
            <a:off x="6769969" y="3248233"/>
            <a:ext cx="1430327" cy="126351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237D8073-7B31-7829-F859-F0D4D41FF74C}"/>
              </a:ext>
            </a:extLst>
          </p:cNvPr>
          <p:cNvSpPr txBox="1"/>
          <p:nvPr/>
        </p:nvSpPr>
        <p:spPr>
          <a:xfrm>
            <a:off x="5873935" y="2928859"/>
            <a:ext cx="33196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rPr>
              <a:t>The superiority of Multi DQs and beats predictors</a:t>
            </a:r>
            <a:endParaRPr kumimoji="0" lang="en-US" sz="1400" b="1" i="0"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endParaRPr>
          </a:p>
        </p:txBody>
      </p:sp>
      <p:sp>
        <p:nvSpPr>
          <p:cNvPr id="33" name="Rectangle 32">
            <a:extLst>
              <a:ext uri="{FF2B5EF4-FFF2-40B4-BE49-F238E27FC236}">
                <a16:creationId xmlns:a16="http://schemas.microsoft.com/office/drawing/2014/main" id="{9FEBE94D-2594-43CB-9A73-29AB4ECDA5F7}"/>
              </a:ext>
            </a:extLst>
          </p:cNvPr>
          <p:cNvSpPr/>
          <p:nvPr/>
        </p:nvSpPr>
        <p:spPr>
          <a:xfrm>
            <a:off x="203710" y="536105"/>
            <a:ext cx="8556554" cy="4351969"/>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D1D1A"/>
              </a:solidFill>
              <a:effectLst/>
              <a:uLnTx/>
              <a:uFillTx/>
              <a:latin typeface="Quire Sans" panose="020B0502040400020003" pitchFamily="34" charset="0"/>
              <a:ea typeface="+mn-ea"/>
              <a:cs typeface="Quire Sans" panose="020B0502040400020003" pitchFamily="34" charset="0"/>
            </a:endParaRPr>
          </a:p>
        </p:txBody>
      </p:sp>
      <p:grpSp>
        <p:nvGrpSpPr>
          <p:cNvPr id="7" name="Group 6">
            <a:extLst>
              <a:ext uri="{FF2B5EF4-FFF2-40B4-BE49-F238E27FC236}">
                <a16:creationId xmlns:a16="http://schemas.microsoft.com/office/drawing/2014/main" id="{F986C133-7990-34D8-47EF-B36683C4DA86}"/>
              </a:ext>
            </a:extLst>
          </p:cNvPr>
          <p:cNvGrpSpPr/>
          <p:nvPr/>
        </p:nvGrpSpPr>
        <p:grpSpPr>
          <a:xfrm>
            <a:off x="428210" y="2023066"/>
            <a:ext cx="8556554" cy="1151783"/>
            <a:chOff x="1643281" y="4277223"/>
            <a:chExt cx="6864225" cy="1467718"/>
          </a:xfrm>
        </p:grpSpPr>
        <p:sp>
          <p:nvSpPr>
            <p:cNvPr id="8" name="Rounded Rectangle 7">
              <a:extLst>
                <a:ext uri="{FF2B5EF4-FFF2-40B4-BE49-F238E27FC236}">
                  <a16:creationId xmlns:a16="http://schemas.microsoft.com/office/drawing/2014/main" id="{59D7BD58-1A5F-8A77-5D39-163F5A74D5E7}"/>
                </a:ext>
              </a:extLst>
            </p:cNvPr>
            <p:cNvSpPr/>
            <p:nvPr/>
          </p:nvSpPr>
          <p:spPr>
            <a:xfrm>
              <a:off x="1643281" y="4277224"/>
              <a:ext cx="6864225" cy="1467717"/>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9" name="Round Same Side Corner Rectangle 8">
              <a:extLst>
                <a:ext uri="{FF2B5EF4-FFF2-40B4-BE49-F238E27FC236}">
                  <a16:creationId xmlns:a16="http://schemas.microsoft.com/office/drawing/2014/main" id="{B7B2B7E9-3968-1E21-1FB3-4118BC26ECED}"/>
                </a:ext>
              </a:extLst>
            </p:cNvPr>
            <p:cNvSpPr/>
            <p:nvPr/>
          </p:nvSpPr>
          <p:spPr>
            <a:xfrm>
              <a:off x="1643281" y="4277223"/>
              <a:ext cx="6864225" cy="369905"/>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mn-cs"/>
                </a:rPr>
                <a:t>KEY </a:t>
              </a:r>
              <a:r>
                <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宋体" pitchFamily="2" charset="-122"/>
                  <a:cs typeface="+mn-cs"/>
                </a:rPr>
                <a:t>OBSERVATION</a:t>
              </a:r>
            </a:p>
          </p:txBody>
        </p:sp>
        <p:sp>
          <p:nvSpPr>
            <p:cNvPr id="10" name="TextBox 9">
              <a:extLst>
                <a:ext uri="{FF2B5EF4-FFF2-40B4-BE49-F238E27FC236}">
                  <a16:creationId xmlns:a16="http://schemas.microsoft.com/office/drawing/2014/main" id="{CFEE68AF-A4BA-EBD2-381C-79842F7A3E88}"/>
                </a:ext>
              </a:extLst>
            </p:cNvPr>
            <p:cNvSpPr txBox="1"/>
            <p:nvPr/>
          </p:nvSpPr>
          <p:spPr>
            <a:xfrm>
              <a:off x="1643281" y="4675316"/>
              <a:ext cx="6864225" cy="1058940"/>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mbria"/>
                  <a:ea typeface="Cambria"/>
                  <a:cs typeface="+mn-cs"/>
                </a:rPr>
                <a:t>Error DQ and beats play significant role in distinguishing UE occurrences.</a:t>
              </a:r>
            </a:p>
          </p:txBody>
        </p:sp>
      </p:grpSp>
    </p:spTree>
    <p:extLst>
      <p:ext uri="{BB962C8B-B14F-4D97-AF65-F5344CB8AC3E}">
        <p14:creationId xmlns:p14="http://schemas.microsoft.com/office/powerpoint/2010/main" val="27599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P spid="42" grpId="0"/>
      <p:bldP spid="3" grpId="0" animBg="1"/>
      <p:bldP spid="12" grpId="0" animBg="1"/>
      <p:bldP spid="27" grpId="0"/>
      <p:bldP spid="31" grpId="0" animBg="1"/>
      <p:bldP spid="32" grpId="0"/>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solidFill>
                  <a:srgbClr val="1D1D1A"/>
                </a:solidFill>
                <a:latin typeface="Arial" panose="020B0604020202020204" pitchFamily="34" charset="0"/>
                <a:cs typeface="Arial" panose="020B0604020202020204" pitchFamily="34" charset="0"/>
              </a:rPr>
              <a:t>DIMM-level Features</a:t>
            </a:r>
            <a:endParaRPr lang="en-US" sz="1400" dirty="0"/>
          </a:p>
        </p:txBody>
      </p:sp>
      <p:sp>
        <p:nvSpPr>
          <p:cNvPr id="6" name="文本框 36"/>
          <p:cNvSpPr txBox="1"/>
          <p:nvPr/>
        </p:nvSpPr>
        <p:spPr>
          <a:xfrm>
            <a:off x="524746" y="1384310"/>
            <a:ext cx="4743169" cy="3231654"/>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1. Static Features</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DIMM characteristics including </a:t>
            </a:r>
            <a:r>
              <a:rPr kumimoji="1" lang="en-US"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Manufacturer, Data width, Frequency and Chip process</a:t>
            </a:r>
            <a:r>
              <a:rPr kumimoji="1" lang="en-US" altLang="zh-CN" sz="1400" b="0"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2. CE Error Rate: </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the number of CEs and their </a:t>
            </a:r>
            <a:r>
              <a:rPr kumimoji="1" lang="en-US"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occurrence frequency</a:t>
            </a:r>
            <a:r>
              <a:rPr kumimoji="1" lang="en-US" altLang="zh-CN" sz="1400" b="0"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3. Fault Counts: </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cumulative number </a:t>
            </a:r>
            <a:r>
              <a:rPr kumimoji="1" lang="en-US" altLang="zh-CN" sz="1400" b="0" i="0" u="none" strike="noStrike" kern="1200" cap="none" spc="0" normalizeH="0" baseline="0" noProof="0" dirty="0">
                <a:ln>
                  <a:noFill/>
                </a:ln>
                <a:solidFill>
                  <a:srgbClr val="1D1D1A"/>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of</a:t>
            </a:r>
            <a:r>
              <a:rPr kumimoji="1" lang="en-US" altLang="zh-CN" sz="1400" b="1" i="0" u="none" strike="noStrike" kern="1200" cap="none" spc="0" normalizeH="0" baseline="0" noProof="0" dirty="0">
                <a:ln>
                  <a:noFill/>
                </a:ln>
                <a:solidFill>
                  <a:srgbClr val="C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micro-level faults (cell, row, column, bank and device)</a:t>
            </a:r>
            <a:r>
              <a:rPr kumimoji="1" lang="en-US" altLang="zh-CN" sz="1400" b="0" i="0" u="none" strike="noStrike" kern="1200" cap="none" spc="0" normalizeH="0" baseline="0" noProof="0" dirty="0">
                <a:ln>
                  <a:noFill/>
                </a:ln>
                <a:solidFill>
                  <a:srgbClr val="00206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4. Memory Events: </a:t>
            </a:r>
            <a:r>
              <a:rPr kumimoji="1" lang="en-US"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CE storm, CE storm suppressed notification, CE overflow</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 etc.</a:t>
            </a:r>
            <a:endParaRPr kumimoji="1" lang="en-US" altLang="zh-CN" sz="1400" b="0" i="0" u="none" strike="noStrike" kern="1200" cap="none" spc="0" normalizeH="0" baseline="0" noProof="0" dirty="0">
              <a:ln>
                <a:noFill/>
              </a:ln>
              <a:solidFill>
                <a:srgbClr val="00206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5. DQ-Beat Error Bits Features: </a:t>
            </a:r>
            <a:r>
              <a:rPr kumimoji="0" lang="en-US" sz="1400" b="0" i="0" u="none" strike="noStrike" kern="1200" cap="none" spc="0" normalizeH="0" baseline="0" noProof="0" dirty="0">
                <a:ln>
                  <a:noFill/>
                </a:ln>
                <a:solidFill>
                  <a:srgbClr val="1D1D1A"/>
                </a:solidFill>
                <a:effectLst/>
                <a:uLnTx/>
                <a:uFillTx/>
                <a:latin typeface="Times New Roman" panose="02020603050405020304" pitchFamily="18" charset="0"/>
                <a:ea typeface="宋体" pitchFamily="2" charset="-122"/>
                <a:cs typeface="Times New Roman" panose="02020603050405020304" pitchFamily="18" charset="0"/>
              </a:rPr>
              <a:t>the</a:t>
            </a: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宋体" pitchFamily="2" charset="-122"/>
                <a:cs typeface="Times New Roman" panose="02020603050405020304" pitchFamily="18" charset="0"/>
              </a:rPr>
              <a:t> </a:t>
            </a:r>
            <a:r>
              <a:rPr kumimoji="0" 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宋体" pitchFamily="2" charset="-122"/>
                <a:cs typeface="Times New Roman" panose="02020603050405020304" pitchFamily="18" charset="0"/>
              </a:rPr>
              <a:t>spatial and temporal distribution of error bits</a:t>
            </a:r>
            <a:r>
              <a:rPr kumimoji="0" lang="en-US" sz="1400" b="1" i="0" u="none" strike="noStrike" kern="1200" cap="none" spc="0" normalizeH="0" baseline="0" noProof="0" dirty="0">
                <a:ln>
                  <a:noFill/>
                </a:ln>
                <a:solidFill>
                  <a:srgbClr val="002060"/>
                </a:solidFill>
                <a:effectLst/>
                <a:uLnTx/>
                <a:uFillTx/>
                <a:latin typeface="Times New Roman" panose="02020603050405020304" pitchFamily="18" charset="0"/>
                <a:ea typeface="宋体" pitchFamily="2" charset="-122"/>
                <a:cs typeface="Times New Roman" panose="02020603050405020304" pitchFamily="18" charset="0"/>
              </a:rPr>
              <a:t> </a:t>
            </a:r>
            <a:r>
              <a:rPr kumimoji="0" lang="en-US" sz="1400" b="0" i="0" u="none" strike="noStrike" kern="1200" cap="none" spc="0" normalizeH="0" baseline="0" noProof="0" dirty="0">
                <a:ln>
                  <a:noFill/>
                </a:ln>
                <a:solidFill>
                  <a:srgbClr val="1D1D1A"/>
                </a:solidFill>
                <a:effectLst/>
                <a:uLnTx/>
                <a:uFillTx/>
                <a:latin typeface="Times New Roman" panose="02020603050405020304" pitchFamily="18" charset="0"/>
                <a:ea typeface="宋体" pitchFamily="2" charset="-122"/>
                <a:cs typeface="Times New Roman" panose="02020603050405020304" pitchFamily="18" charset="0"/>
              </a:rPr>
              <a:t>in DQs and Beats.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D1D1A"/>
                </a:solidFill>
                <a:effectLst/>
                <a:uLnTx/>
                <a:uFillTx/>
                <a:latin typeface="Times New Roman" panose="02020603050405020304" pitchFamily="18" charset="0"/>
                <a:ea typeface="宋体" pitchFamily="2" charset="-122"/>
                <a:cs typeface="Times New Roman" panose="02020603050405020304" pitchFamily="18" charset="0"/>
              </a:rPr>
              <a:t>6. Error bits pattern features: </a:t>
            </a:r>
            <a:r>
              <a:rPr kumimoji="0" 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宋体" pitchFamily="2" charset="-122"/>
                <a:cs typeface="Times New Roman" panose="02020603050405020304" pitchFamily="18" charset="0"/>
              </a:rPr>
              <a:t>error-bit patterns </a:t>
            </a:r>
            <a:r>
              <a:rPr kumimoji="0" lang="en-US" sz="1400" b="0" i="0" u="none" strike="noStrike" kern="1200" cap="none" spc="0" normalizeH="0" baseline="0" noProof="0" dirty="0">
                <a:ln>
                  <a:noFill/>
                </a:ln>
                <a:solidFill>
                  <a:srgbClr val="1D1D1A"/>
                </a:solidFill>
                <a:effectLst/>
                <a:uLnTx/>
                <a:uFillTx/>
                <a:latin typeface="Times New Roman" panose="02020603050405020304" pitchFamily="18" charset="0"/>
                <a:ea typeface="宋体" pitchFamily="2" charset="-122"/>
                <a:cs typeface="Times New Roman" panose="02020603050405020304" pitchFamily="18" charset="0"/>
              </a:rPr>
              <a:t>which are more likely to </a:t>
            </a:r>
            <a:r>
              <a:rPr kumimoji="0" lang="en-US" sz="1400" b="1" i="0" u="none" strike="noStrike" kern="1200" cap="none" spc="0" normalizeH="0" baseline="0" noProof="0" dirty="0">
                <a:ln>
                  <a:noFill/>
                </a:ln>
                <a:solidFill>
                  <a:srgbClr val="0070C0"/>
                </a:solidFill>
                <a:effectLst/>
                <a:uLnTx/>
                <a:uFillTx/>
                <a:latin typeface="Times New Roman" panose="02020603050405020304" pitchFamily="18" charset="0"/>
                <a:ea typeface="宋体" pitchFamily="2" charset="-122"/>
                <a:cs typeface="Times New Roman" panose="02020603050405020304" pitchFamily="18" charset="0"/>
              </a:rPr>
              <a:t>encounter UCE</a:t>
            </a:r>
            <a:r>
              <a:rPr kumimoji="0" lang="en-US" sz="1400" b="0" i="0" u="none" strike="noStrike" kern="1200" cap="none" spc="0" normalizeH="0" baseline="0" noProof="0" dirty="0">
                <a:ln>
                  <a:noFill/>
                </a:ln>
                <a:solidFill>
                  <a:srgbClr val="1D1D1A"/>
                </a:solidFill>
                <a:effectLst/>
                <a:uLnTx/>
                <a:uFillTx/>
                <a:latin typeface="Times New Roman" panose="02020603050405020304" pitchFamily="18" charset="0"/>
                <a:ea typeface="宋体" pitchFamily="2" charset="-122"/>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7. AYU UCE rule: </a:t>
            </a:r>
            <a:r>
              <a:rPr kumimoji="1" lang="en-US" altLang="zh-CN" sz="1400" b="1" i="0" u="none" strike="noStrike" kern="1200" cap="none" spc="0" normalizeH="0" baseline="0" noProof="0" dirty="0">
                <a:ln>
                  <a:noFill/>
                </a:ln>
                <a:solidFill>
                  <a:srgbClr val="0070C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As-yet-unconsumed UCEs (e.g., UCNA, Patrol Scrub UCE) </a:t>
            </a:r>
            <a:r>
              <a:rPr kumimoji="1"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for UCE-caused failure prediction.</a:t>
            </a:r>
          </a:p>
        </p:txBody>
      </p:sp>
      <p:pic>
        <p:nvPicPr>
          <p:cNvPr id="7" name="Picture 6"/>
          <p:cNvPicPr>
            <a:picLocks noChangeAspect="1"/>
          </p:cNvPicPr>
          <p:nvPr/>
        </p:nvPicPr>
        <p:blipFill>
          <a:blip r:embed="rId3"/>
          <a:stretch>
            <a:fillRect/>
          </a:stretch>
        </p:blipFill>
        <p:spPr>
          <a:xfrm>
            <a:off x="5909531" y="409382"/>
            <a:ext cx="2640577" cy="2590755"/>
          </a:xfrm>
          <a:prstGeom prst="rect">
            <a:avLst/>
          </a:prstGeom>
        </p:spPr>
      </p:pic>
      <p:sp>
        <p:nvSpPr>
          <p:cNvPr id="2" name="Rectangle 1"/>
          <p:cNvSpPr/>
          <p:nvPr/>
        </p:nvSpPr>
        <p:spPr>
          <a:xfrm>
            <a:off x="524746" y="746479"/>
            <a:ext cx="5114053"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70C0"/>
                </a:solidFill>
                <a:effectLst/>
                <a:uLnTx/>
                <a:uFillTx/>
                <a:latin typeface="Quire Sans" panose="020B0604020202020204" charset="0"/>
                <a:ea typeface="Microsoft YaHei" panose="020B0503020204020204" pitchFamily="34" charset="-122"/>
                <a:cs typeface="Quire Sans" panose="020B0604020202020204" charset="0"/>
              </a:rPr>
              <a:t>Seven groups of </a:t>
            </a:r>
            <a:r>
              <a:rPr kumimoji="1" lang="en-US" altLang="zh-CN" sz="1800" b="1" i="0" u="none" strike="noStrike" kern="1200" cap="none" spc="0" normalizeH="0" baseline="0" noProof="0" dirty="0" err="1">
                <a:ln>
                  <a:noFill/>
                </a:ln>
                <a:solidFill>
                  <a:srgbClr val="0070C0"/>
                </a:solidFill>
                <a:effectLst/>
                <a:uLnTx/>
                <a:uFillTx/>
                <a:latin typeface="Quire Sans" panose="020B0604020202020204" charset="0"/>
                <a:ea typeface="Microsoft YaHei" panose="020B0503020204020204" pitchFamily="34" charset="-122"/>
                <a:cs typeface="Quire Sans" panose="020B0604020202020204" charset="0"/>
              </a:rPr>
              <a:t>spatio</a:t>
            </a:r>
            <a:r>
              <a:rPr kumimoji="1" lang="en-US" altLang="zh-CN" sz="1800" b="1" i="0" u="none" strike="noStrike" kern="1200" cap="none" spc="0" normalizeH="0" baseline="0" noProof="0" dirty="0">
                <a:ln>
                  <a:noFill/>
                </a:ln>
                <a:solidFill>
                  <a:srgbClr val="0070C0"/>
                </a:solidFill>
                <a:effectLst/>
                <a:uLnTx/>
                <a:uFillTx/>
                <a:latin typeface="Quire Sans" panose="020B0604020202020204" charset="0"/>
                <a:ea typeface="Microsoft YaHei" panose="020B0503020204020204" pitchFamily="34" charset="-122"/>
                <a:cs typeface="Quire Sans" panose="020B0604020202020204" charset="0"/>
              </a:rPr>
              <a:t>-temporal features are characterized for DIMM-level prediction.</a:t>
            </a:r>
          </a:p>
        </p:txBody>
      </p:sp>
      <p:sp>
        <p:nvSpPr>
          <p:cNvPr id="30" name="Rectangle: Rounded Corners 59">
            <a:extLst>
              <a:ext uri="{FF2B5EF4-FFF2-40B4-BE49-F238E27FC236}">
                <a16:creationId xmlns:a16="http://schemas.microsoft.com/office/drawing/2014/main" id="{20FA04AE-015C-43C9-898E-88BBC6511469}"/>
              </a:ext>
            </a:extLst>
          </p:cNvPr>
          <p:cNvSpPr/>
          <p:nvPr/>
        </p:nvSpPr>
        <p:spPr>
          <a:xfrm>
            <a:off x="451977" y="3190874"/>
            <a:ext cx="4678112" cy="1477989"/>
          </a:xfrm>
          <a:prstGeom prst="roundRect">
            <a:avLst/>
          </a:prstGeom>
          <a:noFill/>
          <a:ln w="381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Quire Sans"/>
              <a:ea typeface="宋体" pitchFamily="2" charset="-122"/>
              <a:cs typeface="Quire Sans" panose="020B0502040400020003" pitchFamily="34" charset="0"/>
            </a:endParaRPr>
          </a:p>
        </p:txBody>
      </p:sp>
      <p:pic>
        <p:nvPicPr>
          <p:cNvPr id="8" name="Picture 7">
            <a:extLst>
              <a:ext uri="{FF2B5EF4-FFF2-40B4-BE49-F238E27FC236}">
                <a16:creationId xmlns:a16="http://schemas.microsoft.com/office/drawing/2014/main" id="{0D6A28E9-FCB6-4525-9147-074D6D0967A0}"/>
              </a:ext>
            </a:extLst>
          </p:cNvPr>
          <p:cNvPicPr>
            <a:picLocks noChangeAspect="1"/>
          </p:cNvPicPr>
          <p:nvPr/>
        </p:nvPicPr>
        <p:blipFill rotWithShape="1">
          <a:blip r:embed="rId4">
            <a:extLst>
              <a:ext uri="{28A0092B-C50C-407E-A947-70E740481C1C}">
                <a14:useLocalDpi xmlns:a14="http://schemas.microsoft.com/office/drawing/2010/main" val="0"/>
              </a:ext>
            </a:extLst>
          </a:blip>
          <a:srcRect b="23550"/>
          <a:stretch/>
        </p:blipFill>
        <p:spPr>
          <a:xfrm>
            <a:off x="5638799" y="3093726"/>
            <a:ext cx="3182043" cy="1517988"/>
          </a:xfrm>
          <a:prstGeom prst="rect">
            <a:avLst/>
          </a:prstGeom>
        </p:spPr>
      </p:pic>
    </p:spTree>
    <p:extLst>
      <p:ext uri="{BB962C8B-B14F-4D97-AF65-F5344CB8AC3E}">
        <p14:creationId xmlns:p14="http://schemas.microsoft.com/office/powerpoint/2010/main" val="128460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95289" y="-2381"/>
            <a:ext cx="8352368" cy="552450"/>
          </a:xfrm>
        </p:spPr>
        <p:txBody>
          <a:bodyPr/>
          <a:lstStyle/>
          <a:p>
            <a:r>
              <a:rPr lang="en-US" sz="2800" b="1" dirty="0"/>
              <a:t>DIMM-level Evaluation</a:t>
            </a:r>
          </a:p>
        </p:txBody>
      </p:sp>
      <p:graphicFrame>
        <p:nvGraphicFramePr>
          <p:cNvPr id="9" name="Chart 8"/>
          <p:cNvGraphicFramePr>
            <a:graphicFrameLocks/>
          </p:cNvGraphicFramePr>
          <p:nvPr>
            <p:extLst>
              <p:ext uri="{D42A27DB-BD31-4B8C-83A1-F6EECF244321}">
                <p14:modId xmlns:p14="http://schemas.microsoft.com/office/powerpoint/2010/main" val="1055917321"/>
              </p:ext>
            </p:extLst>
          </p:nvPr>
        </p:nvGraphicFramePr>
        <p:xfrm>
          <a:off x="-172383" y="550069"/>
          <a:ext cx="10701341" cy="3248024"/>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a:extLst>
              <a:ext uri="{FF2B5EF4-FFF2-40B4-BE49-F238E27FC236}">
                <a16:creationId xmlns:a16="http://schemas.microsoft.com/office/drawing/2014/main" id="{F986C133-7990-34D8-47EF-B36683C4DA86}"/>
              </a:ext>
            </a:extLst>
          </p:cNvPr>
          <p:cNvGrpSpPr/>
          <p:nvPr/>
        </p:nvGrpSpPr>
        <p:grpSpPr>
          <a:xfrm>
            <a:off x="512513" y="3822378"/>
            <a:ext cx="8235144" cy="873878"/>
            <a:chOff x="1643281" y="4277223"/>
            <a:chExt cx="6864225" cy="1467718"/>
          </a:xfrm>
        </p:grpSpPr>
        <p:sp>
          <p:nvSpPr>
            <p:cNvPr id="11" name="Rounded Rectangle 10">
              <a:extLst>
                <a:ext uri="{FF2B5EF4-FFF2-40B4-BE49-F238E27FC236}">
                  <a16:creationId xmlns:a16="http://schemas.microsoft.com/office/drawing/2014/main" id="{59D7BD58-1A5F-8A77-5D39-163F5A74D5E7}"/>
                </a:ext>
              </a:extLst>
            </p:cNvPr>
            <p:cNvSpPr/>
            <p:nvPr/>
          </p:nvSpPr>
          <p:spPr>
            <a:xfrm>
              <a:off x="1643281" y="4277224"/>
              <a:ext cx="6864225" cy="1467717"/>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12" name="Round Same Side Corner Rectangle 11">
              <a:extLst>
                <a:ext uri="{FF2B5EF4-FFF2-40B4-BE49-F238E27FC236}">
                  <a16:creationId xmlns:a16="http://schemas.microsoft.com/office/drawing/2014/main" id="{B7B2B7E9-3968-1E21-1FB3-4118BC26ECED}"/>
                </a:ext>
              </a:extLst>
            </p:cNvPr>
            <p:cNvSpPr/>
            <p:nvPr/>
          </p:nvSpPr>
          <p:spPr>
            <a:xfrm>
              <a:off x="1643281" y="4277223"/>
              <a:ext cx="6864225" cy="369905"/>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mn-cs"/>
                </a:rPr>
                <a:t>SUMMARY</a:t>
              </a:r>
              <a:endPar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宋体" pitchFamily="2" charset="-122"/>
                <a:cs typeface="+mn-cs"/>
              </a:endParaRPr>
            </a:p>
          </p:txBody>
        </p:sp>
        <p:sp>
          <p:nvSpPr>
            <p:cNvPr id="13" name="TextBox 12">
              <a:extLst>
                <a:ext uri="{FF2B5EF4-FFF2-40B4-BE49-F238E27FC236}">
                  <a16:creationId xmlns:a16="http://schemas.microsoft.com/office/drawing/2014/main" id="{CFEE68AF-A4BA-EBD2-381C-79842F7A3E88}"/>
                </a:ext>
              </a:extLst>
            </p:cNvPr>
            <p:cNvSpPr txBox="1"/>
            <p:nvPr/>
          </p:nvSpPr>
          <p:spPr>
            <a:xfrm>
              <a:off x="1643281" y="4675317"/>
              <a:ext cx="6864225" cy="98215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a:ea typeface="Cambria"/>
                  <a:cs typeface="+mn-cs"/>
                </a:rPr>
                <a:t>Proposed Bit-level features and AYU UCE demonstrate significant generality across all algorithms, while </a:t>
              </a:r>
              <a:r>
                <a:rPr kumimoji="0" lang="en-US" sz="1600" b="0" i="0" u="none" strike="noStrike" kern="0" cap="none" spc="0" normalizeH="0" baseline="0" noProof="0" dirty="0" err="1">
                  <a:ln>
                    <a:noFill/>
                  </a:ln>
                  <a:solidFill>
                    <a:prstClr val="black"/>
                  </a:solidFill>
                  <a:effectLst/>
                  <a:uLnTx/>
                  <a:uFillTx/>
                  <a:latin typeface="Cambria"/>
                  <a:ea typeface="Cambria"/>
                  <a:cs typeface="+mn-cs"/>
                </a:rPr>
                <a:t>LightGBM</a:t>
              </a:r>
              <a:r>
                <a:rPr kumimoji="0" lang="en-US" sz="1600" b="0" i="0" u="none" strike="noStrike" kern="0" cap="none" spc="0" normalizeH="0" baseline="0" noProof="0" dirty="0">
                  <a:ln>
                    <a:noFill/>
                  </a:ln>
                  <a:solidFill>
                    <a:prstClr val="black"/>
                  </a:solidFill>
                  <a:effectLst/>
                  <a:uLnTx/>
                  <a:uFillTx/>
                  <a:latin typeface="Cambria"/>
                  <a:ea typeface="Cambria"/>
                  <a:cs typeface="+mn-cs"/>
                </a:rPr>
                <a:t> stands out as the best performance.</a:t>
              </a:r>
            </a:p>
          </p:txBody>
        </p:sp>
      </p:grpSp>
      <p:sp>
        <p:nvSpPr>
          <p:cNvPr id="14" name="Rectangle 13"/>
          <p:cNvSpPr/>
          <p:nvPr/>
        </p:nvSpPr>
        <p:spPr>
          <a:xfrm>
            <a:off x="6862847" y="1238448"/>
            <a:ext cx="2051385" cy="1769493"/>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7843E360-A2B4-BC30-8302-3A1AF9E3B5AF}"/>
              </a:ext>
            </a:extLst>
          </p:cNvPr>
          <p:cNvSpPr/>
          <p:nvPr/>
        </p:nvSpPr>
        <p:spPr>
          <a:xfrm rot="7720575">
            <a:off x="-377124" y="-638525"/>
            <a:ext cx="2766896" cy="2037597"/>
          </a:xfrm>
          <a:prstGeom prst="arc">
            <a:avLst>
              <a:gd name="adj1" fmla="val 16516475"/>
              <a:gd name="adj2" fmla="val 20067492"/>
            </a:avLst>
          </a:prstGeom>
          <a:noFill/>
          <a:ln w="57150" cap="flat" cmpd="sng" algn="ctr">
            <a:solidFill>
              <a:srgbClr val="00B050"/>
            </a:solidFill>
            <a:prstDash val="solid"/>
            <a:miter lim="800000"/>
            <a:headEnd type="triangl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16" name="Arc 15">
            <a:extLst>
              <a:ext uri="{FF2B5EF4-FFF2-40B4-BE49-F238E27FC236}">
                <a16:creationId xmlns:a16="http://schemas.microsoft.com/office/drawing/2014/main" id="{7843E360-A2B4-BC30-8302-3A1AF9E3B5AF}"/>
              </a:ext>
            </a:extLst>
          </p:cNvPr>
          <p:cNvSpPr/>
          <p:nvPr/>
        </p:nvSpPr>
        <p:spPr>
          <a:xfrm rot="7720575">
            <a:off x="1763987" y="-365963"/>
            <a:ext cx="2766896" cy="2037597"/>
          </a:xfrm>
          <a:prstGeom prst="arc">
            <a:avLst>
              <a:gd name="adj1" fmla="val 16516475"/>
              <a:gd name="adj2" fmla="val 20067492"/>
            </a:avLst>
          </a:prstGeom>
          <a:noFill/>
          <a:ln w="57150" cap="flat" cmpd="sng" algn="ctr">
            <a:solidFill>
              <a:srgbClr val="00B050"/>
            </a:solidFill>
            <a:prstDash val="solid"/>
            <a:miter lim="800000"/>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17" name="Arc 16">
            <a:extLst>
              <a:ext uri="{FF2B5EF4-FFF2-40B4-BE49-F238E27FC236}">
                <a16:creationId xmlns:a16="http://schemas.microsoft.com/office/drawing/2014/main" id="{7843E360-A2B4-BC30-8302-3A1AF9E3B5AF}"/>
              </a:ext>
            </a:extLst>
          </p:cNvPr>
          <p:cNvSpPr/>
          <p:nvPr/>
        </p:nvSpPr>
        <p:spPr>
          <a:xfrm rot="7720575">
            <a:off x="3800357" y="-359526"/>
            <a:ext cx="2766896" cy="2037597"/>
          </a:xfrm>
          <a:prstGeom prst="arc">
            <a:avLst>
              <a:gd name="adj1" fmla="val 16516475"/>
              <a:gd name="adj2" fmla="val 20067492"/>
            </a:avLst>
          </a:prstGeom>
          <a:noFill/>
          <a:ln w="57150" cap="flat" cmpd="sng" algn="ctr">
            <a:solidFill>
              <a:srgbClr val="00B050"/>
            </a:solidFill>
            <a:prstDash val="solid"/>
            <a:miter lim="800000"/>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18" name="Arc 17">
            <a:extLst>
              <a:ext uri="{FF2B5EF4-FFF2-40B4-BE49-F238E27FC236}">
                <a16:creationId xmlns:a16="http://schemas.microsoft.com/office/drawing/2014/main" id="{7843E360-A2B4-BC30-8302-3A1AF9E3B5AF}"/>
              </a:ext>
            </a:extLst>
          </p:cNvPr>
          <p:cNvSpPr/>
          <p:nvPr/>
        </p:nvSpPr>
        <p:spPr>
          <a:xfrm rot="7720575">
            <a:off x="5911800" y="-439021"/>
            <a:ext cx="2766896" cy="2037597"/>
          </a:xfrm>
          <a:prstGeom prst="arc">
            <a:avLst>
              <a:gd name="adj1" fmla="val 16516475"/>
              <a:gd name="adj2" fmla="val 20067492"/>
            </a:avLst>
          </a:prstGeom>
          <a:noFill/>
          <a:ln w="57150" cap="flat" cmpd="sng" algn="ctr">
            <a:solidFill>
              <a:srgbClr val="00B050"/>
            </a:solidFill>
            <a:prstDash val="solid"/>
            <a:miter lim="800000"/>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19" name="TextBox 1"/>
          <p:cNvSpPr txBox="1"/>
          <p:nvPr/>
        </p:nvSpPr>
        <p:spPr>
          <a:xfrm>
            <a:off x="7299463" y="752972"/>
            <a:ext cx="628704" cy="380993"/>
          </a:xfrm>
          <a:prstGeom prst="rect">
            <a:avLst/>
          </a:prstGeom>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UCE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Prediction</a:t>
            </a:r>
          </a:p>
        </p:txBody>
      </p:sp>
      <p:sp>
        <p:nvSpPr>
          <p:cNvPr id="20" name="Left Brace 19"/>
          <p:cNvSpPr/>
          <p:nvPr/>
        </p:nvSpPr>
        <p:spPr>
          <a:xfrm rot="5400000">
            <a:off x="7453650" y="639827"/>
            <a:ext cx="145362" cy="1283370"/>
          </a:xfrm>
          <a:prstGeom prst="leftBrace">
            <a:avLst/>
          </a:prstGeom>
          <a:ln w="19050">
            <a:solidFill>
              <a:sysClr val="windowText" lastClr="000000"/>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1D1D1A"/>
              </a:solidFill>
              <a:effectLst/>
              <a:uLnTx/>
              <a:uFillTx/>
              <a:latin typeface="Calibri" panose="020F0502020204030204"/>
              <a:ea typeface="+mn-ea"/>
              <a:cs typeface="+mn-cs"/>
            </a:endParaRPr>
          </a:p>
        </p:txBody>
      </p:sp>
      <p:sp>
        <p:nvSpPr>
          <p:cNvPr id="21" name="Left Brace 20"/>
          <p:cNvSpPr/>
          <p:nvPr/>
        </p:nvSpPr>
        <p:spPr>
          <a:xfrm rot="5400000">
            <a:off x="8490993" y="941330"/>
            <a:ext cx="126398" cy="699328"/>
          </a:xfrm>
          <a:prstGeom prst="leftBrace">
            <a:avLst/>
          </a:prstGeom>
          <a:ln w="19050">
            <a:solidFill>
              <a:sysClr val="windowText" lastClr="000000"/>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1D1D1A"/>
              </a:solidFill>
              <a:effectLst/>
              <a:uLnTx/>
              <a:uFillTx/>
              <a:latin typeface="Calibri" panose="020F0502020204030204"/>
              <a:ea typeface="+mn-ea"/>
              <a:cs typeface="+mn-cs"/>
            </a:endParaRPr>
          </a:p>
        </p:txBody>
      </p:sp>
      <p:sp>
        <p:nvSpPr>
          <p:cNvPr id="22" name="TextBox 1"/>
          <p:cNvSpPr txBox="1"/>
          <p:nvPr/>
        </p:nvSpPr>
        <p:spPr>
          <a:xfrm>
            <a:off x="8113051" y="781001"/>
            <a:ext cx="1049373" cy="415910"/>
          </a:xfrm>
          <a:prstGeom prst="rect">
            <a:avLst/>
          </a:prstGeom>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UCE-caused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Failure Prediction</a:t>
            </a:r>
          </a:p>
        </p:txBody>
      </p:sp>
      <p:sp>
        <p:nvSpPr>
          <p:cNvPr id="30" name="Rectangle 29"/>
          <p:cNvSpPr/>
          <p:nvPr/>
        </p:nvSpPr>
        <p:spPr>
          <a:xfrm>
            <a:off x="1969397" y="1227795"/>
            <a:ext cx="696836" cy="1710231"/>
          </a:xfrm>
          <a:prstGeom prst="rect">
            <a:avLst/>
          </a:prstGeom>
          <a:solidFill>
            <a:srgbClr val="EA002F">
              <a:alpha val="3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1" name="Rectangle 30"/>
          <p:cNvSpPr/>
          <p:nvPr/>
        </p:nvSpPr>
        <p:spPr>
          <a:xfrm>
            <a:off x="4038096" y="1249645"/>
            <a:ext cx="724725" cy="1701111"/>
          </a:xfrm>
          <a:prstGeom prst="rect">
            <a:avLst/>
          </a:prstGeom>
          <a:solidFill>
            <a:srgbClr val="EA002F">
              <a:alpha val="3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2" name="Rectangle 31"/>
          <p:cNvSpPr/>
          <p:nvPr/>
        </p:nvSpPr>
        <p:spPr>
          <a:xfrm>
            <a:off x="6124122" y="1247856"/>
            <a:ext cx="724725" cy="1701111"/>
          </a:xfrm>
          <a:prstGeom prst="rect">
            <a:avLst/>
          </a:prstGeom>
          <a:solidFill>
            <a:srgbClr val="EA002F">
              <a:alpha val="3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3" name="Rectangle 32"/>
          <p:cNvSpPr/>
          <p:nvPr/>
        </p:nvSpPr>
        <p:spPr>
          <a:xfrm>
            <a:off x="8204528" y="1244507"/>
            <a:ext cx="699328" cy="1701111"/>
          </a:xfrm>
          <a:prstGeom prst="rect">
            <a:avLst/>
          </a:prstGeom>
          <a:solidFill>
            <a:srgbClr val="EA002F">
              <a:alpha val="3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4" name="Rectangle 33"/>
          <p:cNvSpPr/>
          <p:nvPr/>
        </p:nvSpPr>
        <p:spPr>
          <a:xfrm>
            <a:off x="612649" y="1235950"/>
            <a:ext cx="1356747" cy="1710231"/>
          </a:xfrm>
          <a:prstGeom prst="rect">
            <a:avLst/>
          </a:prstGeom>
          <a:solidFill>
            <a:schemeClr val="accent3">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5" name="Rectangle 34"/>
          <p:cNvSpPr/>
          <p:nvPr/>
        </p:nvSpPr>
        <p:spPr>
          <a:xfrm>
            <a:off x="2672591" y="1244776"/>
            <a:ext cx="1356747" cy="1710231"/>
          </a:xfrm>
          <a:prstGeom prst="rect">
            <a:avLst/>
          </a:prstGeom>
          <a:solidFill>
            <a:schemeClr val="accent3">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6" name="Rectangle 35"/>
          <p:cNvSpPr/>
          <p:nvPr/>
        </p:nvSpPr>
        <p:spPr>
          <a:xfrm>
            <a:off x="4763751" y="1236830"/>
            <a:ext cx="1356747" cy="1710231"/>
          </a:xfrm>
          <a:prstGeom prst="rect">
            <a:avLst/>
          </a:prstGeom>
          <a:solidFill>
            <a:schemeClr val="accent3">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7" name="Rectangle 36"/>
          <p:cNvSpPr/>
          <p:nvPr/>
        </p:nvSpPr>
        <p:spPr>
          <a:xfrm>
            <a:off x="6852472" y="1241083"/>
            <a:ext cx="1356747" cy="1710231"/>
          </a:xfrm>
          <a:prstGeom prst="rect">
            <a:avLst/>
          </a:prstGeom>
          <a:solidFill>
            <a:schemeClr val="accent3">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8" name="Rectangle 37"/>
          <p:cNvSpPr/>
          <p:nvPr/>
        </p:nvSpPr>
        <p:spPr>
          <a:xfrm>
            <a:off x="993812" y="3231536"/>
            <a:ext cx="7412521" cy="343715"/>
          </a:xfrm>
          <a:prstGeom prst="rect">
            <a:avLst/>
          </a:prstGeom>
          <a:solidFill>
            <a:schemeClr val="accent3">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39" name="Rectangle 38"/>
          <p:cNvSpPr/>
          <p:nvPr/>
        </p:nvSpPr>
        <p:spPr>
          <a:xfrm>
            <a:off x="989644" y="3560391"/>
            <a:ext cx="7416689" cy="192691"/>
          </a:xfrm>
          <a:prstGeom prst="rect">
            <a:avLst/>
          </a:prstGeom>
          <a:solidFill>
            <a:srgbClr val="EA002F">
              <a:alpha val="3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cxnSp>
        <p:nvCxnSpPr>
          <p:cNvPr id="40" name="Straight Arrow Connector 39">
            <a:extLst>
              <a:ext uri="{FF2B5EF4-FFF2-40B4-BE49-F238E27FC236}">
                <a16:creationId xmlns:a16="http://schemas.microsoft.com/office/drawing/2014/main" id="{0B80B9F9-CD1E-A8EB-CABA-263F4ECCA4B9}"/>
              </a:ext>
            </a:extLst>
          </p:cNvPr>
          <p:cNvCxnSpPr>
            <a:cxnSpLocks/>
          </p:cNvCxnSpPr>
          <p:nvPr/>
        </p:nvCxnSpPr>
        <p:spPr>
          <a:xfrm flipH="1" flipV="1">
            <a:off x="6769295" y="928609"/>
            <a:ext cx="487850" cy="32237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37D8073-7B31-7829-F859-F0D4D41FF74C}"/>
              </a:ext>
            </a:extLst>
          </p:cNvPr>
          <p:cNvSpPr txBox="1"/>
          <p:nvPr/>
        </p:nvSpPr>
        <p:spPr>
          <a:xfrm>
            <a:off x="5882735" y="596736"/>
            <a:ext cx="20454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rPr>
              <a:t>The best performance</a:t>
            </a:r>
            <a:endParaRPr kumimoji="0" lang="en-US" sz="1400" b="1" i="0"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endParaRPr>
          </a:p>
        </p:txBody>
      </p:sp>
    </p:spTree>
    <p:extLst>
      <p:ext uri="{BB962C8B-B14F-4D97-AF65-F5344CB8AC3E}">
        <p14:creationId xmlns:p14="http://schemas.microsoft.com/office/powerpoint/2010/main" val="220181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p:bldP spid="20" grpId="0" animBg="1"/>
      <p:bldP spid="21" grpId="0" animBg="1"/>
      <p:bldP spid="22"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67186" y="3210302"/>
            <a:ext cx="2429249" cy="528350"/>
          </a:xfrm>
          <a:prstGeom prst="rect">
            <a:avLst/>
          </a:prstGeom>
          <a:noFill/>
        </p:spPr>
        <p:txBody>
          <a:bodyPr wrap="square" rtlCol="0">
            <a:spAutoFit/>
          </a:bodyPr>
          <a:lstStyle/>
          <a:p>
            <a:pPr marL="0" marR="0" lvl="0" indent="0" algn="l" defTabSz="914400" rtl="0" eaLnBrk="1" fontAlgn="base" latinLnBrk="0" hangingPunct="1">
              <a:lnSpc>
                <a:spcPts val="344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D1D1A"/>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Feature Importance</a:t>
            </a:r>
          </a:p>
        </p:txBody>
      </p:sp>
      <p:sp>
        <p:nvSpPr>
          <p:cNvPr id="8" name="Title 2"/>
          <p:cNvSpPr>
            <a:spLocks noGrp="1"/>
          </p:cNvSpPr>
          <p:nvPr>
            <p:ph type="title"/>
          </p:nvPr>
        </p:nvSpPr>
        <p:spPr>
          <a:xfrm>
            <a:off x="352287" y="109286"/>
            <a:ext cx="8355072" cy="552450"/>
          </a:xfrm>
        </p:spPr>
        <p:txBody>
          <a:bodyPr/>
          <a:lstStyle/>
          <a:p>
            <a:r>
              <a:rPr lang="en-US" b="1" dirty="0">
                <a:latin typeface="Arial" panose="020B0604020202020204" pitchFamily="34" charset="0"/>
                <a:cs typeface="Arial" panose="020B0604020202020204" pitchFamily="34" charset="0"/>
              </a:rPr>
              <a:t>Model Analysis</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892" y="815295"/>
            <a:ext cx="2449903" cy="244780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68" y="744554"/>
            <a:ext cx="3193725" cy="2729923"/>
          </a:xfrm>
          <a:prstGeom prst="rect">
            <a:avLst/>
          </a:prstGeom>
        </p:spPr>
      </p:pic>
      <p:sp>
        <p:nvSpPr>
          <p:cNvPr id="13" name="TextBox 12"/>
          <p:cNvSpPr txBox="1"/>
          <p:nvPr/>
        </p:nvSpPr>
        <p:spPr>
          <a:xfrm>
            <a:off x="6048031" y="3152486"/>
            <a:ext cx="2429249" cy="528350"/>
          </a:xfrm>
          <a:prstGeom prst="rect">
            <a:avLst/>
          </a:prstGeom>
          <a:noFill/>
        </p:spPr>
        <p:txBody>
          <a:bodyPr wrap="square" rtlCol="0">
            <a:spAutoFit/>
          </a:bodyPr>
          <a:lstStyle/>
          <a:p>
            <a:pPr marL="0" marR="0" lvl="0" indent="0" algn="l" defTabSz="914400" rtl="0" eaLnBrk="1" fontAlgn="base" latinLnBrk="0" hangingPunct="1">
              <a:lnSpc>
                <a:spcPts val="344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D1D1A"/>
                </a:solidFill>
                <a:effectLst/>
                <a:uLnTx/>
                <a:uFillTx/>
                <a:latin typeface="Times New Roman" panose="02020603050405020304" pitchFamily="18" charset="0"/>
                <a:ea typeface="Microsoft YaHei" panose="020B0503020204020204" pitchFamily="34" charset="-122"/>
                <a:cs typeface="Times New Roman" panose="02020603050405020304" pitchFamily="18" charset="0"/>
              </a:rPr>
              <a:t>Prediction timeliness</a:t>
            </a:r>
          </a:p>
        </p:txBody>
      </p:sp>
      <p:grpSp>
        <p:nvGrpSpPr>
          <p:cNvPr id="14" name="Group 13">
            <a:extLst>
              <a:ext uri="{FF2B5EF4-FFF2-40B4-BE49-F238E27FC236}">
                <a16:creationId xmlns:a16="http://schemas.microsoft.com/office/drawing/2014/main" id="{F986C133-7990-34D8-47EF-B36683C4DA86}"/>
              </a:ext>
            </a:extLst>
          </p:cNvPr>
          <p:cNvGrpSpPr/>
          <p:nvPr/>
        </p:nvGrpSpPr>
        <p:grpSpPr>
          <a:xfrm>
            <a:off x="551861" y="3738652"/>
            <a:ext cx="8235144" cy="873878"/>
            <a:chOff x="1643281" y="4277223"/>
            <a:chExt cx="6864225" cy="1467718"/>
          </a:xfrm>
        </p:grpSpPr>
        <p:sp>
          <p:nvSpPr>
            <p:cNvPr id="15" name="Rounded Rectangle 14">
              <a:extLst>
                <a:ext uri="{FF2B5EF4-FFF2-40B4-BE49-F238E27FC236}">
                  <a16:creationId xmlns:a16="http://schemas.microsoft.com/office/drawing/2014/main" id="{59D7BD58-1A5F-8A77-5D39-163F5A74D5E7}"/>
                </a:ext>
              </a:extLst>
            </p:cNvPr>
            <p:cNvSpPr/>
            <p:nvPr/>
          </p:nvSpPr>
          <p:spPr>
            <a:xfrm>
              <a:off x="1643281" y="4277224"/>
              <a:ext cx="6864225" cy="1467717"/>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16" name="Round Same Side Corner Rectangle 15">
              <a:extLst>
                <a:ext uri="{FF2B5EF4-FFF2-40B4-BE49-F238E27FC236}">
                  <a16:creationId xmlns:a16="http://schemas.microsoft.com/office/drawing/2014/main" id="{B7B2B7E9-3968-1E21-1FB3-4118BC26ECED}"/>
                </a:ext>
              </a:extLst>
            </p:cNvPr>
            <p:cNvSpPr/>
            <p:nvPr/>
          </p:nvSpPr>
          <p:spPr>
            <a:xfrm>
              <a:off x="1643281" y="4277223"/>
              <a:ext cx="6864225" cy="369905"/>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Cambria" panose="02040503050406030204" pitchFamily="18" charset="0"/>
                  <a:ea typeface="等线" panose="02010600030101010101" pitchFamily="2" charset="-122"/>
                  <a:cs typeface="+mn-cs"/>
                </a:rPr>
                <a:t>KEY OBSERVATION</a:t>
              </a:r>
              <a:endPar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宋体" pitchFamily="2" charset="-122"/>
                <a:cs typeface="+mn-cs"/>
              </a:endParaRPr>
            </a:p>
          </p:txBody>
        </p:sp>
        <p:sp>
          <p:nvSpPr>
            <p:cNvPr id="17" name="TextBox 16">
              <a:extLst>
                <a:ext uri="{FF2B5EF4-FFF2-40B4-BE49-F238E27FC236}">
                  <a16:creationId xmlns:a16="http://schemas.microsoft.com/office/drawing/2014/main" id="{CFEE68AF-A4BA-EBD2-381C-79842F7A3E88}"/>
                </a:ext>
              </a:extLst>
            </p:cNvPr>
            <p:cNvSpPr txBox="1"/>
            <p:nvPr/>
          </p:nvSpPr>
          <p:spPr>
            <a:xfrm>
              <a:off x="1643281" y="4675316"/>
              <a:ext cx="6864225" cy="982156"/>
            </a:xfrm>
            <a:prstGeom prst="rect">
              <a:avLst/>
            </a:prstGeom>
            <a:noFill/>
          </p:spPr>
          <p:txBody>
            <a:bodyPr wrap="square" lIns="180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a:ea typeface="Cambria"/>
                  <a:cs typeface="+mn-cs"/>
                </a:rPr>
                <a:t>Bit-level ones hold predominant importance among all features, while the combination of the ML model and AYU UCE showcases the best timeliness.</a:t>
              </a:r>
            </a:p>
          </p:txBody>
        </p:sp>
      </p:grpSp>
      <p:sp>
        <p:nvSpPr>
          <p:cNvPr id="18" name="TextBox 17">
            <a:extLst>
              <a:ext uri="{FF2B5EF4-FFF2-40B4-BE49-F238E27FC236}">
                <a16:creationId xmlns:a16="http://schemas.microsoft.com/office/drawing/2014/main" id="{237D8073-7B31-7829-F859-F0D4D41FF74C}"/>
              </a:ext>
            </a:extLst>
          </p:cNvPr>
          <p:cNvSpPr txBox="1"/>
          <p:nvPr/>
        </p:nvSpPr>
        <p:spPr>
          <a:xfrm>
            <a:off x="4203545" y="282888"/>
            <a:ext cx="16053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rPr>
              <a:t>Error DQs features</a:t>
            </a:r>
            <a:endParaRPr kumimoji="0" lang="en-US" sz="1400" b="1" i="0"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endParaRPr>
          </a:p>
        </p:txBody>
      </p:sp>
      <p:cxnSp>
        <p:nvCxnSpPr>
          <p:cNvPr id="19" name="Straight Arrow Connector 18">
            <a:extLst>
              <a:ext uri="{FF2B5EF4-FFF2-40B4-BE49-F238E27FC236}">
                <a16:creationId xmlns:a16="http://schemas.microsoft.com/office/drawing/2014/main" id="{0B80B9F9-CD1E-A8EB-CABA-263F4ECCA4B9}"/>
              </a:ext>
            </a:extLst>
          </p:cNvPr>
          <p:cNvCxnSpPr>
            <a:cxnSpLocks/>
            <a:endCxn id="18" idx="1"/>
          </p:cNvCxnSpPr>
          <p:nvPr/>
        </p:nvCxnSpPr>
        <p:spPr>
          <a:xfrm flipV="1">
            <a:off x="3775855" y="436777"/>
            <a:ext cx="427690" cy="3339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658866" y="815295"/>
            <a:ext cx="2116989" cy="64127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25" name="Rectangle 24"/>
          <p:cNvSpPr/>
          <p:nvPr/>
        </p:nvSpPr>
        <p:spPr>
          <a:xfrm>
            <a:off x="1578229" y="2109515"/>
            <a:ext cx="712101" cy="388116"/>
          </a:xfrm>
          <a:prstGeom prst="rect">
            <a:avLst/>
          </a:prstGeom>
          <a:noFill/>
          <a:ln w="38100">
            <a:solidFill>
              <a:srgbClr val="236B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26" name="Rectangle 25"/>
          <p:cNvSpPr/>
          <p:nvPr/>
        </p:nvSpPr>
        <p:spPr>
          <a:xfrm>
            <a:off x="1567186" y="2780234"/>
            <a:ext cx="712101" cy="388116"/>
          </a:xfrm>
          <a:prstGeom prst="rect">
            <a:avLst/>
          </a:prstGeom>
          <a:noFill/>
          <a:ln w="38100">
            <a:solidFill>
              <a:srgbClr val="236B9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0B80B9F9-CD1E-A8EB-CABA-263F4ECCA4B9}"/>
              </a:ext>
            </a:extLst>
          </p:cNvPr>
          <p:cNvCxnSpPr>
            <a:cxnSpLocks/>
          </p:cNvCxnSpPr>
          <p:nvPr/>
        </p:nvCxnSpPr>
        <p:spPr>
          <a:xfrm flipV="1">
            <a:off x="2294109" y="2033244"/>
            <a:ext cx="427690" cy="333900"/>
          </a:xfrm>
          <a:prstGeom prst="straightConnector1">
            <a:avLst/>
          </a:prstGeom>
          <a:ln w="28575">
            <a:solidFill>
              <a:srgbClr val="236B9E"/>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37D8073-7B31-7829-F859-F0D4D41FF74C}"/>
              </a:ext>
            </a:extLst>
          </p:cNvPr>
          <p:cNvSpPr txBox="1"/>
          <p:nvPr/>
        </p:nvSpPr>
        <p:spPr>
          <a:xfrm>
            <a:off x="2598198" y="1748868"/>
            <a:ext cx="19360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rPr>
              <a:t> </a:t>
            </a:r>
            <a:r>
              <a:rPr kumimoji="0" lang="en-US" sz="1400" b="0" i="1" u="none" strike="noStrike" kern="1200" cap="none" spc="0" normalizeH="0" baseline="0" noProof="0" dirty="0">
                <a:ln>
                  <a:noFill/>
                </a:ln>
                <a:solidFill>
                  <a:srgbClr val="236B9E"/>
                </a:solidFill>
                <a:effectLst/>
                <a:uLnTx/>
                <a:uFillTx/>
                <a:latin typeface="Cambria" panose="02040503050406030204" pitchFamily="18" charset="0"/>
                <a:ea typeface="宋体" pitchFamily="2" charset="-122"/>
                <a:cs typeface="+mn-cs"/>
              </a:rPr>
              <a:t>Micro-faults and CE frequency features</a:t>
            </a:r>
            <a:endParaRPr kumimoji="0" lang="en-US" sz="1400" b="1" i="0" u="none" strike="noStrike" kern="1200" cap="none" spc="0" normalizeH="0" baseline="0" noProof="0" dirty="0">
              <a:ln>
                <a:noFill/>
              </a:ln>
              <a:solidFill>
                <a:srgbClr val="236B9E"/>
              </a:solidFill>
              <a:effectLst/>
              <a:uLnTx/>
              <a:uFillTx/>
              <a:latin typeface="Cambria" panose="02040503050406030204" pitchFamily="18" charset="0"/>
              <a:ea typeface="宋体" pitchFamily="2" charset="-122"/>
              <a:cs typeface="+mn-cs"/>
            </a:endParaRPr>
          </a:p>
        </p:txBody>
      </p:sp>
      <p:cxnSp>
        <p:nvCxnSpPr>
          <p:cNvPr id="29" name="Straight Arrow Connector 28">
            <a:extLst>
              <a:ext uri="{FF2B5EF4-FFF2-40B4-BE49-F238E27FC236}">
                <a16:creationId xmlns:a16="http://schemas.microsoft.com/office/drawing/2014/main" id="{0B80B9F9-CD1E-A8EB-CABA-263F4ECCA4B9}"/>
              </a:ext>
            </a:extLst>
          </p:cNvPr>
          <p:cNvCxnSpPr>
            <a:cxnSpLocks/>
          </p:cNvCxnSpPr>
          <p:nvPr/>
        </p:nvCxnSpPr>
        <p:spPr>
          <a:xfrm flipV="1">
            <a:off x="2290330" y="2033244"/>
            <a:ext cx="431469" cy="1009362"/>
          </a:xfrm>
          <a:prstGeom prst="straightConnector1">
            <a:avLst/>
          </a:prstGeom>
          <a:ln w="28575">
            <a:solidFill>
              <a:srgbClr val="236B9E"/>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012687" y="2497631"/>
            <a:ext cx="2034033" cy="282603"/>
          </a:xfrm>
          <a:prstGeom prst="rect">
            <a:avLst/>
          </a:prstGeom>
          <a:solidFill>
            <a:schemeClr val="accent3">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40" name="Rectangle 39"/>
          <p:cNvSpPr/>
          <p:nvPr/>
        </p:nvSpPr>
        <p:spPr>
          <a:xfrm>
            <a:off x="6012687" y="2780235"/>
            <a:ext cx="2034033" cy="262372"/>
          </a:xfrm>
          <a:prstGeom prst="rect">
            <a:avLst/>
          </a:prstGeom>
          <a:solidFill>
            <a:srgbClr val="FF66FF">
              <a:alpha val="31765"/>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237D8073-7B31-7829-F859-F0D4D41FF74C}"/>
              </a:ext>
            </a:extLst>
          </p:cNvPr>
          <p:cNvSpPr txBox="1"/>
          <p:nvPr/>
        </p:nvSpPr>
        <p:spPr>
          <a:xfrm>
            <a:off x="7983009" y="2462822"/>
            <a:ext cx="59672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rPr>
              <a:t> </a:t>
            </a:r>
            <a:r>
              <a:rPr kumimoji="0" lang="en-US" sz="1400" b="0" i="1" u="none" strike="noStrike" kern="1200" cap="none" spc="0" normalizeH="0" baseline="0" noProof="0" dirty="0">
                <a:ln>
                  <a:noFill/>
                </a:ln>
                <a:solidFill>
                  <a:srgbClr val="F4A100"/>
                </a:solidFill>
                <a:effectLst/>
                <a:uLnTx/>
                <a:uFillTx/>
                <a:latin typeface="Cambria" panose="02040503050406030204" pitchFamily="18" charset="0"/>
                <a:ea typeface="宋体" pitchFamily="2" charset="-122"/>
                <a:cs typeface="+mn-cs"/>
              </a:rPr>
              <a:t>83%</a:t>
            </a:r>
            <a:endParaRPr kumimoji="0" lang="en-US" sz="1400" b="1" i="0" u="none" strike="noStrike" kern="1200" cap="none" spc="0" normalizeH="0" baseline="0" noProof="0" dirty="0">
              <a:ln>
                <a:noFill/>
              </a:ln>
              <a:solidFill>
                <a:srgbClr val="F4A100"/>
              </a:solidFill>
              <a:effectLst/>
              <a:uLnTx/>
              <a:uFillTx/>
              <a:latin typeface="Cambria" panose="02040503050406030204" pitchFamily="18" charset="0"/>
              <a:ea typeface="宋体" pitchFamily="2" charset="-122"/>
              <a:cs typeface="+mn-cs"/>
            </a:endParaRPr>
          </a:p>
        </p:txBody>
      </p:sp>
      <p:sp>
        <p:nvSpPr>
          <p:cNvPr id="53" name="TextBox 52">
            <a:extLst>
              <a:ext uri="{FF2B5EF4-FFF2-40B4-BE49-F238E27FC236}">
                <a16:creationId xmlns:a16="http://schemas.microsoft.com/office/drawing/2014/main" id="{237D8073-7B31-7829-F859-F0D4D41FF74C}"/>
              </a:ext>
            </a:extLst>
          </p:cNvPr>
          <p:cNvSpPr txBox="1"/>
          <p:nvPr/>
        </p:nvSpPr>
        <p:spPr>
          <a:xfrm>
            <a:off x="7983009" y="2748810"/>
            <a:ext cx="59672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C00000"/>
                </a:solidFill>
                <a:effectLst/>
                <a:uLnTx/>
                <a:uFillTx/>
                <a:latin typeface="Cambria" panose="02040503050406030204" pitchFamily="18" charset="0"/>
                <a:ea typeface="宋体" pitchFamily="2" charset="-122"/>
                <a:cs typeface="+mn-cs"/>
              </a:rPr>
              <a:t> </a:t>
            </a:r>
            <a:r>
              <a:rPr kumimoji="0" lang="en-US" sz="1400" b="0" i="1" u="none" strike="noStrike" kern="1200" cap="none" spc="0" normalizeH="0" baseline="0" noProof="0" dirty="0">
                <a:ln>
                  <a:noFill/>
                </a:ln>
                <a:solidFill>
                  <a:srgbClr val="FF66FF"/>
                </a:solidFill>
                <a:effectLst/>
                <a:uLnTx/>
                <a:uFillTx/>
                <a:latin typeface="Cambria" panose="02040503050406030204" pitchFamily="18" charset="0"/>
                <a:ea typeface="宋体" pitchFamily="2" charset="-122"/>
                <a:cs typeface="+mn-cs"/>
              </a:rPr>
              <a:t>17%</a:t>
            </a:r>
            <a:endParaRPr kumimoji="0" lang="en-US" sz="1400" b="1" i="0" u="none" strike="noStrike" kern="1200" cap="none" spc="0" normalizeH="0" baseline="0" noProof="0" dirty="0">
              <a:ln>
                <a:noFill/>
              </a:ln>
              <a:solidFill>
                <a:srgbClr val="FF66FF"/>
              </a:solidFill>
              <a:effectLst/>
              <a:uLnTx/>
              <a:uFillTx/>
              <a:latin typeface="Cambria" panose="02040503050406030204" pitchFamily="18" charset="0"/>
              <a:ea typeface="宋体" pitchFamily="2" charset="-122"/>
              <a:cs typeface="+mn-cs"/>
            </a:endParaRPr>
          </a:p>
        </p:txBody>
      </p:sp>
      <p:sp>
        <p:nvSpPr>
          <p:cNvPr id="61" name="Rectangle 60"/>
          <p:cNvSpPr/>
          <p:nvPr/>
        </p:nvSpPr>
        <p:spPr>
          <a:xfrm>
            <a:off x="6102558" y="1792052"/>
            <a:ext cx="570618" cy="282603"/>
          </a:xfrm>
          <a:prstGeom prst="rect">
            <a:avLst/>
          </a:prstGeom>
          <a:solidFill>
            <a:schemeClr val="accent3">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62" name="Rectangle 61"/>
          <p:cNvSpPr/>
          <p:nvPr/>
        </p:nvSpPr>
        <p:spPr>
          <a:xfrm>
            <a:off x="7274927" y="2218775"/>
            <a:ext cx="570618" cy="282603"/>
          </a:xfrm>
          <a:prstGeom prst="rect">
            <a:avLst/>
          </a:prstGeom>
          <a:solidFill>
            <a:schemeClr val="accent3">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63" name="Rectangle 62"/>
          <p:cNvSpPr/>
          <p:nvPr/>
        </p:nvSpPr>
        <p:spPr>
          <a:xfrm>
            <a:off x="7026395" y="1262905"/>
            <a:ext cx="469525" cy="262372"/>
          </a:xfrm>
          <a:prstGeom prst="rect">
            <a:avLst/>
          </a:prstGeom>
          <a:solidFill>
            <a:srgbClr val="FF66FF">
              <a:alpha val="31765"/>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64" name="Rectangle 63"/>
          <p:cNvSpPr/>
          <p:nvPr/>
        </p:nvSpPr>
        <p:spPr>
          <a:xfrm>
            <a:off x="7368551" y="1546161"/>
            <a:ext cx="469525" cy="217243"/>
          </a:xfrm>
          <a:prstGeom prst="rect">
            <a:avLst/>
          </a:prstGeom>
          <a:solidFill>
            <a:srgbClr val="FF66FF">
              <a:alpha val="31765"/>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75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8" grpId="0"/>
      <p:bldP spid="23" grpId="0" animBg="1"/>
      <p:bldP spid="25" grpId="0" animBg="1"/>
      <p:bldP spid="26" grpId="0" animBg="1"/>
      <p:bldP spid="28" grpId="0"/>
      <p:bldP spid="39" grpId="0" animBg="1"/>
      <p:bldP spid="40" grpId="0" animBg="1"/>
      <p:bldP spid="53" grpId="0"/>
      <p:bldP spid="61" grpId="0" animBg="1"/>
      <p:bldP spid="62" grpId="0" animBg="1"/>
      <p:bldP spid="63" grpId="0" animBg="1"/>
      <p:bldP spid="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1658604" y="1517245"/>
            <a:ext cx="2407368" cy="3192320"/>
          </a:xfrm>
          <a:prstGeom prst="roundRect">
            <a:avLst/>
          </a:prstGeom>
          <a:solidFill>
            <a:schemeClr val="tx2">
              <a:lumMod val="85000"/>
            </a:schemeClr>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106" name="Rounded Rectangle 105"/>
          <p:cNvSpPr/>
          <p:nvPr/>
        </p:nvSpPr>
        <p:spPr>
          <a:xfrm>
            <a:off x="1901867" y="3300283"/>
            <a:ext cx="1877948" cy="1346359"/>
          </a:xfrm>
          <a:prstGeom prst="round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105" name="Rounded Rectangle 104"/>
          <p:cNvSpPr/>
          <p:nvPr/>
        </p:nvSpPr>
        <p:spPr>
          <a:xfrm>
            <a:off x="1914526" y="1736956"/>
            <a:ext cx="1877948" cy="1343919"/>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66666"/>
              </a:solidFill>
              <a:effectLst/>
              <a:uLnTx/>
              <a:uFillTx/>
              <a:latin typeface="Calibri" panose="020F0502020204030204"/>
              <a:ea typeface="+mn-ea"/>
              <a:cs typeface="+mn-cs"/>
            </a:endParaRPr>
          </a:p>
        </p:txBody>
      </p:sp>
      <p:sp>
        <p:nvSpPr>
          <p:cNvPr id="5" name="Title 2"/>
          <p:cNvSpPr>
            <a:spLocks noGrp="1"/>
          </p:cNvSpPr>
          <p:nvPr>
            <p:ph type="title"/>
          </p:nvPr>
        </p:nvSpPr>
        <p:spPr>
          <a:xfrm>
            <a:off x="352287" y="109286"/>
            <a:ext cx="8355072" cy="552450"/>
          </a:xfrm>
        </p:spPr>
        <p:txBody>
          <a:bodyPr/>
          <a:lstStyle/>
          <a:p>
            <a:r>
              <a:rPr lang="en-US" b="1" dirty="0">
                <a:solidFill>
                  <a:srgbClr val="1D1D1A"/>
                </a:solidFill>
                <a:latin typeface="Arial" panose="020B0604020202020204" pitchFamily="34" charset="0"/>
                <a:cs typeface="Arial" panose="020B0604020202020204" pitchFamily="34" charset="0"/>
              </a:rPr>
              <a:t>Server-level Prediction</a:t>
            </a:r>
            <a:endParaRPr lang="en-US" sz="1400" dirty="0"/>
          </a:p>
        </p:txBody>
      </p:sp>
      <p:cxnSp>
        <p:nvCxnSpPr>
          <p:cNvPr id="6" name="Straight Arrow Connector 5"/>
          <p:cNvCxnSpPr>
            <a:endCxn id="127" idx="1"/>
          </p:cNvCxnSpPr>
          <p:nvPr/>
        </p:nvCxnSpPr>
        <p:spPr>
          <a:xfrm>
            <a:off x="1513815" y="3153071"/>
            <a:ext cx="503090" cy="4817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8" idx="3"/>
            <a:endCxn id="125" idx="1"/>
          </p:cNvCxnSpPr>
          <p:nvPr/>
        </p:nvCxnSpPr>
        <p:spPr>
          <a:xfrm flipV="1">
            <a:off x="1513814" y="2431071"/>
            <a:ext cx="497470" cy="721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26" idx="1"/>
          </p:cNvCxnSpPr>
          <p:nvPr/>
        </p:nvCxnSpPr>
        <p:spPr>
          <a:xfrm flipV="1">
            <a:off x="1514767" y="2842371"/>
            <a:ext cx="499185" cy="3108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5400000">
            <a:off x="2779588" y="3015235"/>
            <a:ext cx="355268"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D1D1A"/>
                </a:solidFill>
                <a:effectLst/>
                <a:uLnTx/>
                <a:uFillTx/>
                <a:latin typeface="Calibri" panose="020F0502020204030204"/>
                <a:ea typeface="宋体" pitchFamily="2" charset="-122"/>
                <a:cs typeface="+mn-cs"/>
              </a:rPr>
              <a:t>…</a:t>
            </a:r>
            <a:endParaRPr kumimoji="0" lang="en-US" sz="1800" b="0" i="0" u="none" strike="noStrike" kern="1200" cap="none" spc="0" normalizeH="0" baseline="0" noProof="0" dirty="0">
              <a:ln>
                <a:noFill/>
              </a:ln>
              <a:solidFill>
                <a:srgbClr val="1D1D1A"/>
              </a:solidFill>
              <a:effectLst/>
              <a:uLnTx/>
              <a:uFillTx/>
              <a:latin typeface="Calibri" panose="020F0502020204030204"/>
              <a:ea typeface="宋体" pitchFamily="2" charset="-122"/>
              <a:cs typeface="+mn-cs"/>
            </a:endParaRPr>
          </a:p>
        </p:txBody>
      </p:sp>
      <p:cxnSp>
        <p:nvCxnSpPr>
          <p:cNvPr id="16" name="Straight Arrow Connector 15"/>
          <p:cNvCxnSpPr>
            <a:stCxn id="18" idx="3"/>
            <a:endCxn id="128" idx="1"/>
          </p:cNvCxnSpPr>
          <p:nvPr/>
        </p:nvCxnSpPr>
        <p:spPr>
          <a:xfrm>
            <a:off x="1513814" y="3153070"/>
            <a:ext cx="499963" cy="864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8" idx="3"/>
            <a:endCxn id="129" idx="1"/>
          </p:cNvCxnSpPr>
          <p:nvPr/>
        </p:nvCxnSpPr>
        <p:spPr>
          <a:xfrm>
            <a:off x="1513814" y="3153070"/>
            <a:ext cx="496299" cy="12304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30352" y="2922130"/>
            <a:ext cx="783462" cy="461879"/>
          </a:xfrm>
          <a:prstGeom prst="round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839"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Arial" panose="020B0604020202020204" pitchFamily="34" charset="0"/>
              </a:rPr>
              <a:t>DIMM-level Prediction</a:t>
            </a:r>
            <a:endParaRPr kumimoji="0" lang="en-US" sz="12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endParaRPr>
          </a:p>
        </p:txBody>
      </p:sp>
      <p:cxnSp>
        <p:nvCxnSpPr>
          <p:cNvPr id="19" name="Straight Arrow Connector 18"/>
          <p:cNvCxnSpPr>
            <a:stCxn id="13314" idx="3"/>
            <a:endCxn id="48" idx="1"/>
          </p:cNvCxnSpPr>
          <p:nvPr/>
        </p:nvCxnSpPr>
        <p:spPr>
          <a:xfrm>
            <a:off x="2776395" y="2051456"/>
            <a:ext cx="493827" cy="34334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5" idx="3"/>
            <a:endCxn id="48" idx="1"/>
          </p:cNvCxnSpPr>
          <p:nvPr/>
        </p:nvCxnSpPr>
        <p:spPr>
          <a:xfrm flipV="1">
            <a:off x="2773727" y="2394796"/>
            <a:ext cx="496495" cy="362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6" idx="3"/>
            <a:endCxn id="48" idx="1"/>
          </p:cNvCxnSpPr>
          <p:nvPr/>
        </p:nvCxnSpPr>
        <p:spPr>
          <a:xfrm flipV="1">
            <a:off x="2776395" y="2394796"/>
            <a:ext cx="493827" cy="4475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7" idx="3"/>
            <a:endCxn id="50" idx="1"/>
          </p:cNvCxnSpPr>
          <p:nvPr/>
        </p:nvCxnSpPr>
        <p:spPr>
          <a:xfrm>
            <a:off x="2779348" y="3634854"/>
            <a:ext cx="490874" cy="31180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8" idx="3"/>
            <a:endCxn id="50" idx="1"/>
          </p:cNvCxnSpPr>
          <p:nvPr/>
        </p:nvCxnSpPr>
        <p:spPr>
          <a:xfrm flipV="1">
            <a:off x="2776220" y="3946661"/>
            <a:ext cx="494002" cy="706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9" idx="3"/>
            <a:endCxn id="50" idx="1"/>
          </p:cNvCxnSpPr>
          <p:nvPr/>
        </p:nvCxnSpPr>
        <p:spPr>
          <a:xfrm flipV="1">
            <a:off x="2772556" y="3946661"/>
            <a:ext cx="497666" cy="4368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912799" y="2009882"/>
            <a:ext cx="200245"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P1</a:t>
            </a:r>
          </a:p>
        </p:txBody>
      </p:sp>
      <p:sp>
        <p:nvSpPr>
          <p:cNvPr id="35" name="TextBox 34"/>
          <p:cNvSpPr txBox="1"/>
          <p:nvPr/>
        </p:nvSpPr>
        <p:spPr>
          <a:xfrm>
            <a:off x="2899862" y="2245276"/>
            <a:ext cx="200245"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P2</a:t>
            </a:r>
          </a:p>
        </p:txBody>
      </p:sp>
      <p:sp>
        <p:nvSpPr>
          <p:cNvPr id="36" name="TextBox 35"/>
          <p:cNvSpPr txBox="1"/>
          <p:nvPr/>
        </p:nvSpPr>
        <p:spPr>
          <a:xfrm>
            <a:off x="2887818" y="2455174"/>
            <a:ext cx="200245"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P3</a:t>
            </a:r>
          </a:p>
        </p:txBody>
      </p:sp>
      <p:sp>
        <p:nvSpPr>
          <p:cNvPr id="37" name="TextBox 36"/>
          <p:cNvSpPr txBox="1"/>
          <p:nvPr/>
        </p:nvSpPr>
        <p:spPr>
          <a:xfrm>
            <a:off x="3257351" y="2049487"/>
            <a:ext cx="513542"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Arial" panose="020B0604020202020204" pitchFamily="34" charset="0"/>
              </a:rPr>
              <a:t>P_server1</a:t>
            </a:r>
          </a:p>
        </p:txBody>
      </p:sp>
      <p:sp>
        <p:nvSpPr>
          <p:cNvPr id="38" name="TextBox 37"/>
          <p:cNvSpPr txBox="1"/>
          <p:nvPr/>
        </p:nvSpPr>
        <p:spPr>
          <a:xfrm>
            <a:off x="2238211" y="1523031"/>
            <a:ext cx="1532681" cy="16158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50" b="1" i="0" u="none" strike="noStrike" kern="1200" cap="none" spc="0" normalizeH="0" baseline="0" noProof="0" dirty="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Server-level prediction</a:t>
            </a:r>
          </a:p>
        </p:txBody>
      </p:sp>
      <p:sp>
        <p:nvSpPr>
          <p:cNvPr id="42" name="Rectangle 41"/>
          <p:cNvSpPr/>
          <p:nvPr/>
        </p:nvSpPr>
        <p:spPr>
          <a:xfrm>
            <a:off x="352287" y="806421"/>
            <a:ext cx="7524888"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Quire Sans" panose="020B0604020202020204" charset="0"/>
                <a:ea typeface="宋体" pitchFamily="2" charset="-122"/>
                <a:cs typeface="Quire Sans" panose="020B0604020202020204" charset="0"/>
              </a:rPr>
              <a:t>Server-level memory failure prediction provide</a:t>
            </a:r>
            <a:r>
              <a:rPr kumimoji="0" lang="en-US" altLang="zh-CN" sz="1800" b="1" i="0" u="none" strike="noStrike" kern="1200" cap="none" spc="0" normalizeH="0" baseline="0" noProof="0" dirty="0">
                <a:ln>
                  <a:noFill/>
                </a:ln>
                <a:solidFill>
                  <a:srgbClr val="0070C0"/>
                </a:solidFill>
                <a:effectLst/>
                <a:uLnTx/>
                <a:uFillTx/>
                <a:latin typeface="Quire Sans" panose="020B0604020202020204" charset="0"/>
                <a:ea typeface="宋体" pitchFamily="2" charset="-122"/>
                <a:cs typeface="Quire Sans" panose="020B0604020202020204" charset="0"/>
              </a:rPr>
              <a:t>s a comprehensive health assessment for all DIMMs in the server.</a:t>
            </a:r>
            <a:endParaRPr kumimoji="0" lang="en-US" sz="1800" b="1" i="0" u="none" strike="noStrike" kern="1200" cap="none" spc="0" normalizeH="0" baseline="0" noProof="0" dirty="0">
              <a:ln>
                <a:noFill/>
              </a:ln>
              <a:solidFill>
                <a:srgbClr val="0070C0"/>
              </a:solidFill>
              <a:effectLst/>
              <a:uLnTx/>
              <a:uFillTx/>
              <a:latin typeface="Quire Sans" panose="020B0604020202020204" charset="0"/>
              <a:ea typeface="宋体" pitchFamily="2" charset="-122"/>
              <a:cs typeface="Quire Sans" panose="020B0604020202020204" charset="0"/>
            </a:endParaRPr>
          </a:p>
        </p:txBody>
      </p:sp>
      <p:pic>
        <p:nvPicPr>
          <p:cNvPr id="48" name="Picture 2" descr="Server - Kostenlose comput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222" y="2171515"/>
            <a:ext cx="446562" cy="44656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Server - Kostenlose comput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222" y="3723380"/>
            <a:ext cx="446562" cy="446562"/>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p:cNvSpPr txBox="1"/>
          <p:nvPr/>
        </p:nvSpPr>
        <p:spPr>
          <a:xfrm>
            <a:off x="2912799" y="3600269"/>
            <a:ext cx="200245"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P4</a:t>
            </a:r>
          </a:p>
        </p:txBody>
      </p:sp>
      <p:sp>
        <p:nvSpPr>
          <p:cNvPr id="97" name="TextBox 96"/>
          <p:cNvSpPr txBox="1"/>
          <p:nvPr/>
        </p:nvSpPr>
        <p:spPr>
          <a:xfrm>
            <a:off x="2889027" y="3783702"/>
            <a:ext cx="200245"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P5</a:t>
            </a:r>
          </a:p>
        </p:txBody>
      </p:sp>
      <p:sp>
        <p:nvSpPr>
          <p:cNvPr id="98" name="TextBox 97"/>
          <p:cNvSpPr txBox="1"/>
          <p:nvPr/>
        </p:nvSpPr>
        <p:spPr>
          <a:xfrm>
            <a:off x="2887326" y="3985487"/>
            <a:ext cx="200245"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P6</a:t>
            </a:r>
          </a:p>
        </p:txBody>
      </p:sp>
      <p:sp>
        <p:nvSpPr>
          <p:cNvPr id="99" name="TextBox 98"/>
          <p:cNvSpPr txBox="1"/>
          <p:nvPr/>
        </p:nvSpPr>
        <p:spPr>
          <a:xfrm>
            <a:off x="3282201" y="3580633"/>
            <a:ext cx="510272"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00B050"/>
                </a:solidFill>
                <a:effectLst/>
                <a:uLnTx/>
                <a:uFillTx/>
                <a:latin typeface="Arial" panose="020B0604020202020204" pitchFamily="34" charset="0"/>
                <a:ea typeface="Microsoft YaHei" panose="020B0503020204020204" pitchFamily="34" charset="-122"/>
                <a:cs typeface="Arial" panose="020B0604020202020204" pitchFamily="34" charset="0"/>
              </a:rPr>
              <a:t>P_server2</a:t>
            </a:r>
          </a:p>
        </p:txBody>
      </p:sp>
      <p:cxnSp>
        <p:nvCxnSpPr>
          <p:cNvPr id="100" name="Straight Arrow Connector 99"/>
          <p:cNvCxnSpPr>
            <a:endCxn id="18" idx="1"/>
          </p:cNvCxnSpPr>
          <p:nvPr/>
        </p:nvCxnSpPr>
        <p:spPr>
          <a:xfrm>
            <a:off x="402508" y="3153070"/>
            <a:ext cx="3278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400440" y="2987080"/>
            <a:ext cx="274676" cy="123111"/>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Data</a:t>
            </a:r>
          </a:p>
        </p:txBody>
      </p:sp>
      <p:sp>
        <p:nvSpPr>
          <p:cNvPr id="107" name="TextBox 106"/>
          <p:cNvSpPr txBox="1"/>
          <p:nvPr/>
        </p:nvSpPr>
        <p:spPr>
          <a:xfrm>
            <a:off x="2617155" y="3304157"/>
            <a:ext cx="510272" cy="15388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1" i="0" u="none" strike="noStrike" kern="1200" cap="none" spc="0" normalizeH="0" baseline="0" noProof="0" dirty="0">
                <a:ln>
                  <a:noFill/>
                </a:ln>
                <a:solidFill>
                  <a:srgbClr val="00B050"/>
                </a:solidFill>
                <a:effectLst/>
                <a:uLnTx/>
                <a:uFillTx/>
                <a:latin typeface="Arial" panose="020B0604020202020204" pitchFamily="34" charset="0"/>
                <a:ea typeface="Microsoft YaHei" panose="020B0503020204020204" pitchFamily="34" charset="-122"/>
                <a:cs typeface="Arial" panose="020B0604020202020204" pitchFamily="34" charset="0"/>
              </a:rPr>
              <a:t>Server2</a:t>
            </a:r>
          </a:p>
        </p:txBody>
      </p:sp>
      <p:sp>
        <p:nvSpPr>
          <p:cNvPr id="108" name="TextBox 107"/>
          <p:cNvSpPr txBox="1"/>
          <p:nvPr/>
        </p:nvSpPr>
        <p:spPr>
          <a:xfrm>
            <a:off x="2685897" y="1761812"/>
            <a:ext cx="510272" cy="15388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1" i="0" u="none" strike="noStrike" kern="1200" cap="none" spc="0" normalizeH="0" baseline="0" noProof="0" dirty="0">
                <a:ln>
                  <a:noFill/>
                </a:ln>
                <a:solidFill>
                  <a:srgbClr val="C00000"/>
                </a:solidFill>
                <a:effectLst/>
                <a:uLnTx/>
                <a:uFillTx/>
                <a:latin typeface="Arial" panose="020B0604020202020204" pitchFamily="34" charset="0"/>
                <a:ea typeface="Microsoft YaHei" panose="020B0503020204020204" pitchFamily="34" charset="-122"/>
                <a:cs typeface="Arial" panose="020B0604020202020204" pitchFamily="34" charset="0"/>
              </a:rPr>
              <a:t>Server1</a:t>
            </a:r>
          </a:p>
        </p:txBody>
      </p:sp>
      <p:pic>
        <p:nvPicPr>
          <p:cNvPr id="119" name="Picture 118"/>
          <p:cNvPicPr>
            <a:picLocks noChangeAspect="1"/>
          </p:cNvPicPr>
          <p:nvPr/>
        </p:nvPicPr>
        <p:blipFill>
          <a:blip r:embed="rId4"/>
          <a:stretch>
            <a:fillRect/>
          </a:stretch>
        </p:blipFill>
        <p:spPr>
          <a:xfrm>
            <a:off x="4464419" y="1452752"/>
            <a:ext cx="4090754" cy="3186598"/>
          </a:xfrm>
          <a:prstGeom prst="rect">
            <a:avLst/>
          </a:prstGeom>
        </p:spPr>
      </p:pic>
      <p:pic>
        <p:nvPicPr>
          <p:cNvPr id="13314" name="Picture 2" descr="Ram Memory free icon 4 | Free icon rainbow | Over 4500 royalty "/>
          <p:cNvPicPr>
            <a:picLocks noChangeAspect="1" noChangeArrowheads="1"/>
          </p:cNvPicPr>
          <p:nvPr/>
        </p:nvPicPr>
        <p:blipFill rotWithShape="1">
          <a:blip r:embed="rId5">
            <a:extLst>
              <a:ext uri="{28A0092B-C50C-407E-A947-70E740481C1C}">
                <a14:useLocalDpi xmlns:a14="http://schemas.microsoft.com/office/drawing/2010/main" val="0"/>
              </a:ext>
            </a:extLst>
          </a:blip>
          <a:srcRect t="15494" b="14697"/>
          <a:stretch/>
        </p:blipFill>
        <p:spPr bwMode="auto">
          <a:xfrm>
            <a:off x="2013952" y="1841772"/>
            <a:ext cx="762443" cy="419367"/>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Ram Memory free icon 4 | Free icon rainbow | Over 4500 royalty "/>
          <p:cNvPicPr>
            <a:picLocks noChangeAspect="1" noChangeArrowheads="1"/>
          </p:cNvPicPr>
          <p:nvPr/>
        </p:nvPicPr>
        <p:blipFill rotWithShape="1">
          <a:blip r:embed="rId5">
            <a:extLst>
              <a:ext uri="{28A0092B-C50C-407E-A947-70E740481C1C}">
                <a14:useLocalDpi xmlns:a14="http://schemas.microsoft.com/office/drawing/2010/main" val="0"/>
              </a:ext>
            </a:extLst>
          </a:blip>
          <a:srcRect t="15494" b="14697"/>
          <a:stretch/>
        </p:blipFill>
        <p:spPr bwMode="auto">
          <a:xfrm>
            <a:off x="2011284" y="2221387"/>
            <a:ext cx="762443" cy="419367"/>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Ram Memory free icon 4 | Free icon rainbow | Over 4500 royalty "/>
          <p:cNvPicPr>
            <a:picLocks noChangeAspect="1" noChangeArrowheads="1"/>
          </p:cNvPicPr>
          <p:nvPr/>
        </p:nvPicPr>
        <p:blipFill rotWithShape="1">
          <a:blip r:embed="rId5">
            <a:extLst>
              <a:ext uri="{28A0092B-C50C-407E-A947-70E740481C1C}">
                <a14:useLocalDpi xmlns:a14="http://schemas.microsoft.com/office/drawing/2010/main" val="0"/>
              </a:ext>
            </a:extLst>
          </a:blip>
          <a:srcRect t="15494" b="14697"/>
          <a:stretch/>
        </p:blipFill>
        <p:spPr bwMode="auto">
          <a:xfrm>
            <a:off x="2013952" y="2632687"/>
            <a:ext cx="762443" cy="419367"/>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Ram Memory free icon 4 | Free icon rainbow | Over 4500 royalty "/>
          <p:cNvPicPr>
            <a:picLocks noChangeAspect="1" noChangeArrowheads="1"/>
          </p:cNvPicPr>
          <p:nvPr/>
        </p:nvPicPr>
        <p:blipFill rotWithShape="1">
          <a:blip r:embed="rId5">
            <a:extLst>
              <a:ext uri="{28A0092B-C50C-407E-A947-70E740481C1C}">
                <a14:useLocalDpi xmlns:a14="http://schemas.microsoft.com/office/drawing/2010/main" val="0"/>
              </a:ext>
            </a:extLst>
          </a:blip>
          <a:srcRect t="15494" b="14697"/>
          <a:stretch/>
        </p:blipFill>
        <p:spPr bwMode="auto">
          <a:xfrm>
            <a:off x="2016905" y="3425170"/>
            <a:ext cx="762443" cy="419367"/>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Ram Memory free icon 4 | Free icon rainbow | Over 4500 royalty "/>
          <p:cNvPicPr>
            <a:picLocks noChangeAspect="1" noChangeArrowheads="1"/>
          </p:cNvPicPr>
          <p:nvPr/>
        </p:nvPicPr>
        <p:blipFill rotWithShape="1">
          <a:blip r:embed="rId5">
            <a:extLst>
              <a:ext uri="{28A0092B-C50C-407E-A947-70E740481C1C}">
                <a14:useLocalDpi xmlns:a14="http://schemas.microsoft.com/office/drawing/2010/main" val="0"/>
              </a:ext>
            </a:extLst>
          </a:blip>
          <a:srcRect t="15494" b="14697"/>
          <a:stretch/>
        </p:blipFill>
        <p:spPr bwMode="auto">
          <a:xfrm>
            <a:off x="2013777" y="3807655"/>
            <a:ext cx="762443" cy="419367"/>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Ram Memory free icon 4 | Free icon rainbow | Over 4500 royalty "/>
          <p:cNvPicPr>
            <a:picLocks noChangeAspect="1" noChangeArrowheads="1"/>
          </p:cNvPicPr>
          <p:nvPr/>
        </p:nvPicPr>
        <p:blipFill rotWithShape="1">
          <a:blip r:embed="rId5">
            <a:extLst>
              <a:ext uri="{28A0092B-C50C-407E-A947-70E740481C1C}">
                <a14:useLocalDpi xmlns:a14="http://schemas.microsoft.com/office/drawing/2010/main" val="0"/>
              </a:ext>
            </a:extLst>
          </a:blip>
          <a:srcRect t="15494" b="14697"/>
          <a:stretch/>
        </p:blipFill>
        <p:spPr bwMode="auto">
          <a:xfrm>
            <a:off x="2010113" y="4173873"/>
            <a:ext cx="762443" cy="41936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stCxn id="18" idx="3"/>
            <a:endCxn id="13314" idx="1"/>
          </p:cNvCxnSpPr>
          <p:nvPr/>
        </p:nvCxnSpPr>
        <p:spPr>
          <a:xfrm flipV="1">
            <a:off x="1513814" y="2051456"/>
            <a:ext cx="500138" cy="1101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AD52BAE-EC86-4440-88D4-57F618E7C40B}"/>
              </a:ext>
            </a:extLst>
          </p:cNvPr>
          <p:cNvSpPr/>
          <p:nvPr/>
        </p:nvSpPr>
        <p:spPr>
          <a:xfrm>
            <a:off x="6743728" y="3259539"/>
            <a:ext cx="1277251" cy="1124017"/>
          </a:xfrm>
          <a:prstGeom prst="rect">
            <a:avLst/>
          </a:prstGeom>
          <a:noFill/>
          <a:ln w="285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A25BE598-DDEF-4071-8A78-254A3403FFCB}"/>
              </a:ext>
            </a:extLst>
          </p:cNvPr>
          <p:cNvSpPr/>
          <p:nvPr/>
        </p:nvSpPr>
        <p:spPr>
          <a:xfrm>
            <a:off x="4439404" y="3319516"/>
            <a:ext cx="1277251" cy="211307"/>
          </a:xfrm>
          <a:prstGeom prst="rect">
            <a:avLst/>
          </a:prstGeom>
          <a:noFill/>
          <a:ln w="285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1C777F35-DA85-4808-8E28-9BBD34CFB986}"/>
              </a:ext>
            </a:extLst>
          </p:cNvPr>
          <p:cNvSpPr/>
          <p:nvPr/>
        </p:nvSpPr>
        <p:spPr>
          <a:xfrm>
            <a:off x="4572000" y="2261138"/>
            <a:ext cx="3983174" cy="552451"/>
          </a:xfrm>
          <a:prstGeom prst="rect">
            <a:avLst/>
          </a:prstGeom>
          <a:noFill/>
          <a:ln w="285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51137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6" grpId="0" animBg="1"/>
      <p:bldP spid="105" grpId="0" animBg="1"/>
      <p:bldP spid="15" grpId="0"/>
      <p:bldP spid="18" grpId="0" animBg="1"/>
      <p:bldP spid="34" grpId="0"/>
      <p:bldP spid="35" grpId="0"/>
      <p:bldP spid="36" grpId="0"/>
      <p:bldP spid="37" grpId="0"/>
      <p:bldP spid="38" grpId="0"/>
      <p:bldP spid="96" grpId="0"/>
      <p:bldP spid="97" grpId="0"/>
      <p:bldP spid="98" grpId="0"/>
      <p:bldP spid="99" grpId="0"/>
      <p:bldP spid="104" grpId="0"/>
      <p:bldP spid="107" grpId="0"/>
      <p:bldP spid="108" grpId="0"/>
      <p:bldP spid="44" grpId="0" animBg="1"/>
      <p:bldP spid="45" grpId="0" animBg="1"/>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Performance in </a:t>
            </a:r>
            <a:r>
              <a:rPr lang="en-US" altLang="zh-CN" b="1" dirty="0">
                <a:latin typeface="Helvetica" panose="020B0604020202020204" pitchFamily="34" charset="0"/>
                <a:cs typeface="Helvetica" panose="020B0604020202020204" pitchFamily="34" charset="0"/>
              </a:rPr>
              <a:t>Server-level Prediction </a:t>
            </a:r>
            <a:endParaRPr lang="en-US" b="1" dirty="0">
              <a:latin typeface="Helvetica" panose="020B0604020202020204" pitchFamily="34" charset="0"/>
              <a:cs typeface="Helvetica" panose="020B0604020202020204" pitchFamily="34" charset="0"/>
            </a:endParaRPr>
          </a:p>
        </p:txBody>
      </p:sp>
      <p:grpSp>
        <p:nvGrpSpPr>
          <p:cNvPr id="17" name="Group 16">
            <a:extLst>
              <a:ext uri="{FF2B5EF4-FFF2-40B4-BE49-F238E27FC236}">
                <a16:creationId xmlns:a16="http://schemas.microsoft.com/office/drawing/2014/main" id="{41239C06-17DD-402A-AF30-64D824A80F31}"/>
              </a:ext>
            </a:extLst>
          </p:cNvPr>
          <p:cNvGrpSpPr/>
          <p:nvPr/>
        </p:nvGrpSpPr>
        <p:grpSpPr>
          <a:xfrm>
            <a:off x="472215" y="3962342"/>
            <a:ext cx="8235144" cy="912958"/>
            <a:chOff x="1643281" y="4277221"/>
            <a:chExt cx="6864225" cy="1989907"/>
          </a:xfrm>
        </p:grpSpPr>
        <p:sp>
          <p:nvSpPr>
            <p:cNvPr id="18" name="Rounded Rectangle 7">
              <a:extLst>
                <a:ext uri="{FF2B5EF4-FFF2-40B4-BE49-F238E27FC236}">
                  <a16:creationId xmlns:a16="http://schemas.microsoft.com/office/drawing/2014/main" id="{7B0ED35F-9F9E-49D2-A731-4965C38FA043}"/>
                </a:ext>
              </a:extLst>
            </p:cNvPr>
            <p:cNvSpPr/>
            <p:nvPr/>
          </p:nvSpPr>
          <p:spPr>
            <a:xfrm>
              <a:off x="1643281" y="4277225"/>
              <a:ext cx="6864225" cy="1989903"/>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sp>
          <p:nvSpPr>
            <p:cNvPr id="19" name="Round Same Side Corner Rectangle 8">
              <a:extLst>
                <a:ext uri="{FF2B5EF4-FFF2-40B4-BE49-F238E27FC236}">
                  <a16:creationId xmlns:a16="http://schemas.microsoft.com/office/drawing/2014/main" id="{0173DA09-C69C-47DE-BD08-BCE48E1A9842}"/>
                </a:ext>
              </a:extLst>
            </p:cNvPr>
            <p:cNvSpPr/>
            <p:nvPr/>
          </p:nvSpPr>
          <p:spPr>
            <a:xfrm>
              <a:off x="1643281" y="4277221"/>
              <a:ext cx="6864225" cy="369904"/>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宋体" pitchFamily="2" charset="-122"/>
                <a:cs typeface="+mn-cs"/>
              </a:endParaRPr>
            </a:p>
          </p:txBody>
        </p:sp>
        <p:sp>
          <p:nvSpPr>
            <p:cNvPr id="20" name="TextBox 19">
              <a:extLst>
                <a:ext uri="{FF2B5EF4-FFF2-40B4-BE49-F238E27FC236}">
                  <a16:creationId xmlns:a16="http://schemas.microsoft.com/office/drawing/2014/main" id="{202F70E3-0CEF-49BD-9959-94D766E41E28}"/>
                </a:ext>
              </a:extLst>
            </p:cNvPr>
            <p:cNvSpPr txBox="1"/>
            <p:nvPr/>
          </p:nvSpPr>
          <p:spPr>
            <a:xfrm>
              <a:off x="1683450" y="4769426"/>
              <a:ext cx="6824056" cy="1274590"/>
            </a:xfrm>
            <a:prstGeom prst="rect">
              <a:avLst/>
            </a:prstGeom>
            <a:noFill/>
          </p:spPr>
          <p:txBody>
            <a:bodyPr wrap="square" lIns="180000" rtlCol="0">
              <a:spAutoFit/>
            </a:bodyPr>
            <a:lstStyle/>
            <a:p>
              <a:pPr lvl="0" algn="ctr" fontAlgn="auto">
                <a:spcBef>
                  <a:spcPts val="0"/>
                </a:spcBef>
                <a:spcAft>
                  <a:spcPts val="0"/>
                </a:spcAft>
              </a:pPr>
              <a:r>
                <a:rPr lang="en-US" sz="1600" kern="0" dirty="0">
                  <a:solidFill>
                    <a:prstClr val="black"/>
                  </a:solidFill>
                  <a:latin typeface="Quire Sans" panose="020B0604020202020204" charset="0"/>
                  <a:ea typeface="Cambria"/>
                  <a:cs typeface="Quire Sans" panose="020B0604020202020204" charset="0"/>
                </a:rPr>
                <a:t>The ALOR approach performs better in the 5-minute lead time, while achieving similar results to the </a:t>
              </a:r>
              <a:r>
                <a:rPr lang="en-US" sz="1600" kern="0" dirty="0" err="1">
                  <a:solidFill>
                    <a:prstClr val="black"/>
                  </a:solidFill>
                  <a:latin typeface="Quire Sans" panose="020B0604020202020204" charset="0"/>
                  <a:ea typeface="Cambria"/>
                  <a:cs typeface="Quire Sans" panose="020B0604020202020204" charset="0"/>
                </a:rPr>
                <a:t>MaxFailPro</a:t>
              </a:r>
              <a:r>
                <a:rPr lang="en-US" sz="1600" kern="0" dirty="0">
                  <a:solidFill>
                    <a:prstClr val="black"/>
                  </a:solidFill>
                  <a:latin typeface="Quire Sans" panose="020B0604020202020204" charset="0"/>
                  <a:ea typeface="Cambria"/>
                  <a:cs typeface="Quire Sans" panose="020B0604020202020204" charset="0"/>
                </a:rPr>
                <a:t> prediction in the 1 hour lead time.</a:t>
              </a:r>
              <a:endParaRPr kumimoji="0" lang="en-US" sz="1600" b="0" i="0" u="none" strike="noStrike" kern="0" cap="none" spc="0" normalizeH="0" baseline="0" noProof="0" dirty="0">
                <a:ln>
                  <a:noFill/>
                </a:ln>
                <a:solidFill>
                  <a:prstClr val="black"/>
                </a:solidFill>
                <a:effectLst/>
                <a:uLnTx/>
                <a:uFillTx/>
                <a:latin typeface="Quire Sans" panose="020B0604020202020204" charset="0"/>
                <a:ea typeface="Cambria"/>
                <a:cs typeface="Quire Sans" panose="020B0604020202020204" charset="0"/>
              </a:endParaRPr>
            </a:p>
          </p:txBody>
        </p:sp>
      </p:grpSp>
      <p:graphicFrame>
        <p:nvGraphicFramePr>
          <p:cNvPr id="12" name="Chart 11">
            <a:extLst>
              <a:ext uri="{FF2B5EF4-FFF2-40B4-BE49-F238E27FC236}">
                <a16:creationId xmlns:a16="http://schemas.microsoft.com/office/drawing/2014/main" id="{3A0E5252-0660-4ABC-9819-2F614F5360F8}"/>
              </a:ext>
            </a:extLst>
          </p:cNvPr>
          <p:cNvGraphicFramePr>
            <a:graphicFrameLocks/>
          </p:cNvGraphicFramePr>
          <p:nvPr>
            <p:extLst>
              <p:ext uri="{D42A27DB-BD31-4B8C-83A1-F6EECF244321}">
                <p14:modId xmlns:p14="http://schemas.microsoft.com/office/powerpoint/2010/main" val="4210123997"/>
              </p:ext>
            </p:extLst>
          </p:nvPr>
        </p:nvGraphicFramePr>
        <p:xfrm>
          <a:off x="352287" y="1074851"/>
          <a:ext cx="8206086" cy="2652142"/>
        </p:xfrm>
        <a:graphic>
          <a:graphicData uri="http://schemas.openxmlformats.org/drawingml/2006/chart">
            <c:chart xmlns:c="http://schemas.openxmlformats.org/drawingml/2006/chart" xmlns:r="http://schemas.openxmlformats.org/officeDocument/2006/relationships" r:id="rId3"/>
          </a:graphicData>
        </a:graphic>
      </p:graphicFrame>
      <p:sp>
        <p:nvSpPr>
          <p:cNvPr id="13" name="Arc 12">
            <a:extLst>
              <a:ext uri="{FF2B5EF4-FFF2-40B4-BE49-F238E27FC236}">
                <a16:creationId xmlns:a16="http://schemas.microsoft.com/office/drawing/2014/main" id="{8A4C5E0A-92E9-460D-8B11-00955D455AF6}"/>
              </a:ext>
            </a:extLst>
          </p:cNvPr>
          <p:cNvSpPr/>
          <p:nvPr/>
        </p:nvSpPr>
        <p:spPr>
          <a:xfrm rot="7720575">
            <a:off x="4965437" y="-750599"/>
            <a:ext cx="2766896" cy="2037597"/>
          </a:xfrm>
          <a:prstGeom prst="arc">
            <a:avLst>
              <a:gd name="adj1" fmla="val 16516475"/>
              <a:gd name="adj2" fmla="val 20067492"/>
            </a:avLst>
          </a:prstGeom>
          <a:noFill/>
          <a:ln w="57150" cap="flat" cmpd="sng" algn="ctr">
            <a:solidFill>
              <a:srgbClr val="00B050"/>
            </a:solidFill>
            <a:prstDash val="solid"/>
            <a:miter lim="800000"/>
            <a:headEnd type="triangl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宋体" pitchFamily="2" charset="-122"/>
              <a:cs typeface="+mn-cs"/>
            </a:endParaRPr>
          </a:p>
        </p:txBody>
      </p:sp>
    </p:spTree>
    <p:extLst>
      <p:ext uri="{BB962C8B-B14F-4D97-AF65-F5344CB8AC3E}">
        <p14:creationId xmlns:p14="http://schemas.microsoft.com/office/powerpoint/2010/main" val="72103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Quire Sans" panose="020B0604020202020204" charset="0"/>
                <a:cs typeface="Quire Sans" panose="020B0604020202020204" charset="0"/>
              </a:rPr>
              <a:t>Introduction</a:t>
            </a:r>
          </a:p>
          <a:p>
            <a:r>
              <a:rPr lang="en-US" dirty="0">
                <a:latin typeface="Quire Sans" panose="020B0604020202020204" charset="0"/>
                <a:cs typeface="Quire Sans" panose="020B0604020202020204" charset="0"/>
              </a:rPr>
              <a:t>Related Work</a:t>
            </a:r>
          </a:p>
          <a:p>
            <a:r>
              <a:rPr lang="en-US" dirty="0">
                <a:latin typeface="Quire Sans" panose="020B0604020202020204" charset="0"/>
                <a:cs typeface="Quire Sans" panose="020B0604020202020204" charset="0"/>
              </a:rPr>
              <a:t>Our Work</a:t>
            </a:r>
          </a:p>
          <a:p>
            <a:pPr lvl="1"/>
            <a:r>
              <a:rPr lang="en-US" sz="1800" dirty="0">
                <a:latin typeface="Quire Sans" panose="020B0604020202020204" charset="0"/>
                <a:cs typeface="Quire Sans" panose="020B0604020202020204" charset="0"/>
              </a:rPr>
              <a:t>Exploring error bits for memory failure prediction: An in-depth correlative study (ICCAD’23)</a:t>
            </a:r>
          </a:p>
          <a:p>
            <a:pPr lvl="1"/>
            <a:r>
              <a:rPr lang="en-US" sz="1800" dirty="0" err="1">
                <a:latin typeface="Quire Sans" panose="020B0604020202020204" charset="0"/>
                <a:cs typeface="Quire Sans" panose="020B0604020202020204" charset="0"/>
              </a:rPr>
              <a:t>HiMFP</a:t>
            </a:r>
            <a:r>
              <a:rPr lang="en-US" sz="1800" dirty="0">
                <a:latin typeface="Quire Sans" panose="020B0604020202020204" charset="0"/>
                <a:cs typeface="Quire Sans" panose="020B0604020202020204" charset="0"/>
              </a:rPr>
              <a:t>: Hierarchical intelligent memory failure prediction for cloud service reliability (DSN’23)</a:t>
            </a:r>
          </a:p>
          <a:p>
            <a:pPr lvl="1"/>
            <a:r>
              <a:rPr lang="en-US" sz="1800" b="1" dirty="0">
                <a:latin typeface="Quire Sans" panose="020B0604020202020204" charset="0"/>
                <a:cs typeface="Quire Sans" panose="020B0604020202020204" charset="0"/>
              </a:rPr>
              <a:t>Investigating Memory Failure Prediction Across CPU Architectures (DSN’24)</a:t>
            </a:r>
          </a:p>
          <a:p>
            <a:r>
              <a:rPr lang="en-US" dirty="0">
                <a:latin typeface="Quire Sans" panose="020B0604020202020204" charset="0"/>
                <a:cs typeface="Quire Sans" panose="020B0604020202020204" charset="0"/>
              </a:rPr>
              <a:t>Conclusion and Future Work</a:t>
            </a:r>
          </a:p>
        </p:txBody>
      </p:sp>
      <p:sp>
        <p:nvSpPr>
          <p:cNvPr id="3" name="Title 2"/>
          <p:cNvSpPr>
            <a:spLocks noGrp="1"/>
          </p:cNvSpPr>
          <p:nvPr>
            <p:ph type="title"/>
          </p:nvPr>
        </p:nvSpPr>
        <p:spPr/>
        <p:txBody>
          <a:bodyPr/>
          <a:lstStyle/>
          <a:p>
            <a:r>
              <a:rPr lang="en-US" b="1" dirty="0">
                <a:latin typeface="Helvetica" panose="020B0604020202020204" pitchFamily="34" charset="0"/>
                <a:cs typeface="Helvetica" panose="020B0604020202020204" pitchFamily="34" charset="0"/>
              </a:rPr>
              <a:t>Outline</a:t>
            </a:r>
          </a:p>
        </p:txBody>
      </p:sp>
    </p:spTree>
    <p:extLst>
      <p:ext uri="{BB962C8B-B14F-4D97-AF65-F5344CB8AC3E}">
        <p14:creationId xmlns:p14="http://schemas.microsoft.com/office/powerpoint/2010/main" val="3093054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Contribution</a:t>
            </a:r>
            <a:endParaRPr lang="en-US" dirty="0">
              <a:latin typeface="Helvetica" panose="020B0604020202020204" pitchFamily="34" charset="0"/>
              <a:cs typeface="Helvetica" panose="020B0604020202020204" pitchFamily="34" charset="0"/>
            </a:endParaRPr>
          </a:p>
        </p:txBody>
      </p:sp>
      <p:sp>
        <p:nvSpPr>
          <p:cNvPr id="5" name="文本框 36"/>
          <p:cNvSpPr txBox="1"/>
          <p:nvPr/>
        </p:nvSpPr>
        <p:spPr>
          <a:xfrm>
            <a:off x="568595" y="947735"/>
            <a:ext cx="8138764" cy="2708434"/>
          </a:xfrm>
          <a:prstGeom prst="rect">
            <a:avLst/>
          </a:prstGeom>
          <a:noFill/>
        </p:spPr>
        <p:txBody>
          <a:bodyPr wrap="square" lIns="0" tIns="0" rIns="0" bIns="0" rtlCol="0">
            <a:spAutoFit/>
          </a:bodyPr>
          <a:lstStyle/>
          <a:p>
            <a:endParaRPr lang="en-US" sz="1400" dirty="0">
              <a:latin typeface="Times New Roman" panose="02020603050405020304" pitchFamily="18" charset="0"/>
              <a:cs typeface="Times New Roman" panose="02020603050405020304" pitchFamily="18" charset="0"/>
            </a:endParaRPr>
          </a:p>
          <a:p>
            <a:pPr marL="400050" indent="-400050">
              <a:buFont typeface="+mj-lt"/>
              <a:buAutoNum type="romanLcPeriod"/>
            </a:pPr>
            <a:r>
              <a:rPr lang="en-US" dirty="0">
                <a:latin typeface="Quire Sans" panose="020B0604020202020204" charset="0"/>
                <a:cs typeface="Quire Sans" panose="020B0604020202020204" charset="0"/>
              </a:rPr>
              <a:t>We present the first </a:t>
            </a:r>
            <a:r>
              <a:rPr lang="en-US" b="1" dirty="0">
                <a:solidFill>
                  <a:srgbClr val="7030A0"/>
                </a:solidFill>
                <a:latin typeface="Quire Sans" panose="020B0604020202020204" charset="0"/>
                <a:cs typeface="Quire Sans" panose="020B0604020202020204" charset="0"/>
              </a:rPr>
              <a:t>memory failure study between X86 and ARM systems </a:t>
            </a:r>
            <a:r>
              <a:rPr lang="en-US" dirty="0">
                <a:latin typeface="Quire Sans" panose="020B0604020202020204" charset="0"/>
                <a:cs typeface="Quire Sans" panose="020B0604020202020204" charset="0"/>
              </a:rPr>
              <a:t>in large-scale datacenters. </a:t>
            </a:r>
          </a:p>
          <a:p>
            <a:pPr marL="400050" indent="-400050">
              <a:buFont typeface="+mj-lt"/>
              <a:buAutoNum type="romanLcPeriod"/>
            </a:pPr>
            <a:endParaRPr lang="en-US" dirty="0">
              <a:latin typeface="Quire Sans" panose="020B0604020202020204" charset="0"/>
              <a:cs typeface="Quire Sans" panose="020B0604020202020204" charset="0"/>
            </a:endParaRPr>
          </a:p>
          <a:p>
            <a:pPr marL="400050" indent="-400050">
              <a:buFont typeface="+mj-lt"/>
              <a:buAutoNum type="romanLcPeriod"/>
            </a:pPr>
            <a:r>
              <a:rPr lang="en-US" dirty="0">
                <a:latin typeface="Quire Sans" panose="020B0604020202020204" charset="0"/>
                <a:cs typeface="Quire Sans" panose="020B0604020202020204" charset="0"/>
              </a:rPr>
              <a:t>We develop </a:t>
            </a:r>
            <a:r>
              <a:rPr lang="en-US" b="1" dirty="0">
                <a:solidFill>
                  <a:srgbClr val="7030A0"/>
                </a:solidFill>
                <a:latin typeface="Quire Sans" panose="020B0604020202020204" charset="0"/>
                <a:cs typeface="Quire Sans" panose="020B0604020202020204" charset="0"/>
              </a:rPr>
              <a:t>ML-based algorithms for predicting memory failures</a:t>
            </a:r>
            <a:r>
              <a:rPr lang="en-US" dirty="0">
                <a:latin typeface="Quire Sans" panose="020B0604020202020204" charset="0"/>
                <a:cs typeface="Quire Sans" panose="020B0604020202020204" charset="0"/>
              </a:rPr>
              <a:t>, leveraging identified DRAM fault modes to anticipate UEs on these platforms.</a:t>
            </a:r>
          </a:p>
          <a:p>
            <a:pPr marL="400050" indent="-400050">
              <a:buFont typeface="+mj-lt"/>
              <a:buAutoNum type="romanLcPeriod"/>
            </a:pPr>
            <a:endParaRPr lang="en-US" altLang="zh-CN" dirty="0">
              <a:latin typeface="Quire Sans" panose="020B0604020202020204" charset="0"/>
              <a:cs typeface="Quire Sans" panose="020B0604020202020204" charset="0"/>
            </a:endParaRPr>
          </a:p>
          <a:p>
            <a:pPr marL="400050" indent="-400050">
              <a:buFont typeface="+mj-lt"/>
              <a:buAutoNum type="romanLcPeriod"/>
            </a:pPr>
            <a:r>
              <a:rPr lang="en-US" altLang="zh-CN" dirty="0">
                <a:latin typeface="Quire Sans" panose="020B0604020202020204" charset="0"/>
                <a:cs typeface="Quire Sans" panose="020B0604020202020204" charset="0"/>
              </a:rPr>
              <a:t>We establish </a:t>
            </a:r>
            <a:r>
              <a:rPr lang="en-US" altLang="zh-CN" b="1" dirty="0">
                <a:solidFill>
                  <a:srgbClr val="7030A0"/>
                </a:solidFill>
                <a:latin typeface="Quire Sans" panose="020B0604020202020204" charset="0"/>
                <a:cs typeface="Quire Sans" panose="020B0604020202020204" charset="0"/>
              </a:rPr>
              <a:t>an </a:t>
            </a:r>
            <a:r>
              <a:rPr lang="en-US" altLang="zh-CN" b="1" dirty="0" err="1">
                <a:solidFill>
                  <a:srgbClr val="7030A0"/>
                </a:solidFill>
                <a:latin typeface="Quire Sans" panose="020B0604020202020204" charset="0"/>
                <a:cs typeface="Quire Sans" panose="020B0604020202020204" charset="0"/>
              </a:rPr>
              <a:t>MLOps</a:t>
            </a:r>
            <a:r>
              <a:rPr lang="en-US" altLang="zh-CN" b="1" dirty="0">
                <a:solidFill>
                  <a:srgbClr val="7030A0"/>
                </a:solidFill>
                <a:latin typeface="Quire Sans" panose="020B0604020202020204" charset="0"/>
                <a:cs typeface="Quire Sans" panose="020B0604020202020204" charset="0"/>
              </a:rPr>
              <a:t> framework of failure prediction</a:t>
            </a:r>
            <a:r>
              <a:rPr lang="en-US" altLang="zh-CN" dirty="0">
                <a:latin typeface="Quire Sans" panose="020B0604020202020204" charset="0"/>
                <a:cs typeface="Quire Sans" panose="020B0604020202020204" charset="0"/>
              </a:rPr>
              <a:t>, to facilitate the collaboration across teams and help manage production ML algorithms lifecycle.</a:t>
            </a:r>
          </a:p>
          <a:p>
            <a:endParaRPr lang="en-US" altLang="zh-CN" b="1" i="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18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Component Fault Analysis</a:t>
            </a:r>
            <a:endParaRPr lang="en-US"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FA7A01ED-F367-414C-B995-2EE4FEDDF33A}"/>
              </a:ext>
            </a:extLst>
          </p:cNvPr>
          <p:cNvGrpSpPr/>
          <p:nvPr/>
        </p:nvGrpSpPr>
        <p:grpSpPr>
          <a:xfrm>
            <a:off x="563190" y="3587395"/>
            <a:ext cx="7933266" cy="850468"/>
            <a:chOff x="1643281" y="4277222"/>
            <a:chExt cx="6864225" cy="1989906"/>
          </a:xfrm>
        </p:grpSpPr>
        <p:sp>
          <p:nvSpPr>
            <p:cNvPr id="12" name="Rounded Rectangle 7">
              <a:extLst>
                <a:ext uri="{FF2B5EF4-FFF2-40B4-BE49-F238E27FC236}">
                  <a16:creationId xmlns:a16="http://schemas.microsoft.com/office/drawing/2014/main" id="{AA7264EB-5301-404C-9AA2-E0880803A8E5}"/>
                </a:ext>
              </a:extLst>
            </p:cNvPr>
            <p:cNvSpPr/>
            <p:nvPr/>
          </p:nvSpPr>
          <p:spPr>
            <a:xfrm>
              <a:off x="1643281" y="4277225"/>
              <a:ext cx="6864225" cy="1989903"/>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 name="Round Same Side Corner Rectangle 8">
              <a:extLst>
                <a:ext uri="{FF2B5EF4-FFF2-40B4-BE49-F238E27FC236}">
                  <a16:creationId xmlns:a16="http://schemas.microsoft.com/office/drawing/2014/main" id="{8CF66F1F-747E-4E05-B05D-0418277315FC}"/>
                </a:ext>
              </a:extLst>
            </p:cNvPr>
            <p:cNvSpPr/>
            <p:nvPr/>
          </p:nvSpPr>
          <p:spPr>
            <a:xfrm>
              <a:off x="1643281" y="4277222"/>
              <a:ext cx="6864225" cy="369904"/>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mn-ea"/>
                  <a:cs typeface="+mn-cs"/>
                </a:rPr>
                <a:t>FINDING</a:t>
              </a:r>
            </a:p>
          </p:txBody>
        </p:sp>
        <p:sp>
          <p:nvSpPr>
            <p:cNvPr id="15" name="TextBox 14">
              <a:extLst>
                <a:ext uri="{FF2B5EF4-FFF2-40B4-BE49-F238E27FC236}">
                  <a16:creationId xmlns:a16="http://schemas.microsoft.com/office/drawing/2014/main" id="{36DBA2A2-B6E1-47F7-B21E-AB646D4C72AD}"/>
                </a:ext>
              </a:extLst>
            </p:cNvPr>
            <p:cNvSpPr txBox="1"/>
            <p:nvPr/>
          </p:nvSpPr>
          <p:spPr>
            <a:xfrm>
              <a:off x="1683450" y="4769422"/>
              <a:ext cx="6724295" cy="1368243"/>
            </a:xfrm>
            <a:prstGeom prst="rect">
              <a:avLst/>
            </a:prstGeom>
            <a:noFill/>
          </p:spPr>
          <p:txBody>
            <a:bodyPr wrap="square" lIns="180000" rtlCol="0">
              <a:spAutoFit/>
            </a:bodyPr>
            <a:lstStyle/>
            <a:p>
              <a:pPr algn="ctr" fontAlgn="auto">
                <a:spcBef>
                  <a:spcPts val="0"/>
                </a:spcBef>
                <a:spcAft>
                  <a:spcPts val="0"/>
                </a:spcAft>
              </a:pPr>
              <a:r>
                <a:rPr lang="en-US" sz="1600" kern="0" dirty="0">
                  <a:solidFill>
                    <a:prstClr val="black"/>
                  </a:solidFill>
                  <a:latin typeface="Quire Sans" panose="020B0604020202020204" charset="0"/>
                  <a:ea typeface="Cambria"/>
                  <a:cs typeface="Quire Sans" panose="020B0604020202020204" charset="0"/>
                </a:rPr>
                <a:t>The Intel </a:t>
              </a:r>
              <a:r>
                <a:rPr lang="en-US" sz="1600" kern="0" dirty="0" err="1">
                  <a:solidFill>
                    <a:prstClr val="black"/>
                  </a:solidFill>
                  <a:latin typeface="Quire Sans" panose="020B0604020202020204" charset="0"/>
                  <a:ea typeface="Cambria"/>
                  <a:cs typeface="Quire Sans" panose="020B0604020202020204" charset="0"/>
                </a:rPr>
                <a:t>Purley</a:t>
              </a:r>
              <a:r>
                <a:rPr lang="en-US" sz="1600" kern="0" dirty="0">
                  <a:solidFill>
                    <a:prstClr val="black"/>
                  </a:solidFill>
                  <a:latin typeface="Quire Sans" panose="020B0604020202020204" charset="0"/>
                  <a:ea typeface="Cambria"/>
                  <a:cs typeface="Quire Sans" panose="020B0604020202020204" charset="0"/>
                </a:rPr>
                <a:t> platform primarily experiences UEs due to single device faults. Meanwhile, the K920 and Intel </a:t>
              </a:r>
              <a:r>
                <a:rPr lang="en-US" sz="1600" kern="0" dirty="0" err="1">
                  <a:solidFill>
                    <a:prstClr val="black"/>
                  </a:solidFill>
                  <a:latin typeface="Quire Sans" panose="020B0604020202020204" charset="0"/>
                  <a:ea typeface="Cambria"/>
                  <a:cs typeface="Quire Sans" panose="020B0604020202020204" charset="0"/>
                </a:rPr>
                <a:t>whitley</a:t>
              </a:r>
              <a:r>
                <a:rPr lang="en-US" sz="1600" kern="0" dirty="0">
                  <a:solidFill>
                    <a:prstClr val="black"/>
                  </a:solidFill>
                  <a:latin typeface="Quire Sans" panose="020B0604020202020204" charset="0"/>
                  <a:ea typeface="Cambria"/>
                  <a:cs typeface="Quire Sans" panose="020B0604020202020204" charset="0"/>
                </a:rPr>
                <a:t> platforms exhibit fewer single device faults.</a:t>
              </a:r>
            </a:p>
          </p:txBody>
        </p:sp>
      </p:grpSp>
      <p:pic>
        <p:nvPicPr>
          <p:cNvPr id="3" name="Picture 2">
            <a:extLst>
              <a:ext uri="{FF2B5EF4-FFF2-40B4-BE49-F238E27FC236}">
                <a16:creationId xmlns:a16="http://schemas.microsoft.com/office/drawing/2014/main" id="{F5EE5F5F-0701-4CD7-848B-91AF73211605}"/>
              </a:ext>
            </a:extLst>
          </p:cNvPr>
          <p:cNvPicPr>
            <a:picLocks noChangeAspect="1"/>
          </p:cNvPicPr>
          <p:nvPr/>
        </p:nvPicPr>
        <p:blipFill>
          <a:blip r:embed="rId3"/>
          <a:stretch>
            <a:fillRect/>
          </a:stretch>
        </p:blipFill>
        <p:spPr>
          <a:xfrm>
            <a:off x="5235286" y="1225610"/>
            <a:ext cx="2333762" cy="2008273"/>
          </a:xfrm>
          <a:prstGeom prst="rect">
            <a:avLst/>
          </a:prstGeom>
        </p:spPr>
      </p:pic>
      <p:pic>
        <p:nvPicPr>
          <p:cNvPr id="8" name="Picture 7">
            <a:extLst>
              <a:ext uri="{FF2B5EF4-FFF2-40B4-BE49-F238E27FC236}">
                <a16:creationId xmlns:a16="http://schemas.microsoft.com/office/drawing/2014/main" id="{3CD3BF4D-7F61-4B03-B12E-729D9FAF1A87}"/>
              </a:ext>
            </a:extLst>
          </p:cNvPr>
          <p:cNvPicPr>
            <a:picLocks noChangeAspect="1"/>
          </p:cNvPicPr>
          <p:nvPr/>
        </p:nvPicPr>
        <p:blipFill>
          <a:blip r:embed="rId4"/>
          <a:stretch>
            <a:fillRect/>
          </a:stretch>
        </p:blipFill>
        <p:spPr>
          <a:xfrm>
            <a:off x="1158241" y="727195"/>
            <a:ext cx="3229446" cy="2589890"/>
          </a:xfrm>
          <a:prstGeom prst="rect">
            <a:avLst/>
          </a:prstGeom>
        </p:spPr>
      </p:pic>
    </p:spTree>
    <p:extLst>
      <p:ext uri="{BB962C8B-B14F-4D97-AF65-F5344CB8AC3E}">
        <p14:creationId xmlns:p14="http://schemas.microsoft.com/office/powerpoint/2010/main" val="326978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Helvetica" panose="020B0604020202020204" pitchFamily="34" charset="0"/>
                <a:cs typeface="Helvetica" panose="020B0604020202020204" pitchFamily="34" charset="0"/>
              </a:rPr>
              <a:t>Memory Failure</a:t>
            </a:r>
          </a:p>
        </p:txBody>
      </p:sp>
      <p:pic>
        <p:nvPicPr>
          <p:cNvPr id="1036" name="Picture 12" descr="C:\Users\q84176379\AppData\Roaming\eSpace_Desktop\UserData\q84176379\imagefiles\202C5C72-2172-4593-BC66-1ADC2627C1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07" y="3771399"/>
            <a:ext cx="3038700" cy="1188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8498" y="764133"/>
            <a:ext cx="8698186" cy="861774"/>
          </a:xfrm>
          <a:prstGeom prst="rect">
            <a:avLst/>
          </a:prstGeom>
        </p:spPr>
        <p:txBody>
          <a:bodyPr wrap="square">
            <a:spAutoFit/>
          </a:bodyPr>
          <a:lstStyle/>
          <a:p>
            <a:pPr marL="285750" lvl="0" indent="-285750">
              <a:buFont typeface="Arial" panose="020B0604020202020204" pitchFamily="34" charset="0"/>
              <a:buChar char="•"/>
            </a:pPr>
            <a:r>
              <a:rPr kumimoji="1" lang="en-US" altLang="zh-CN" b="1" i="1" u="sng" dirty="0">
                <a:solidFill>
                  <a:srgbClr val="000000"/>
                </a:solidFill>
                <a:latin typeface="Quire Sans" panose="020B0604020202020204" charset="0"/>
                <a:ea typeface="Microsoft YaHei" panose="020B0503020204020204" pitchFamily="34" charset="-122"/>
                <a:cs typeface="Quire Sans" panose="020B0604020202020204" charset="0"/>
              </a:rPr>
              <a:t>Background: </a:t>
            </a:r>
            <a:r>
              <a:rPr kumimoji="1" lang="en-US" altLang="zh-CN" sz="1600" dirty="0">
                <a:solidFill>
                  <a:srgbClr val="000000"/>
                </a:solidFill>
                <a:latin typeface="Quire Sans" panose="020B0604020202020204" charset="0"/>
                <a:ea typeface="Microsoft YaHei" panose="020B0503020204020204" pitchFamily="34" charset="-122"/>
                <a:cs typeface="Quire Sans" panose="020B0604020202020204" charset="0"/>
              </a:rPr>
              <a:t>With the increasing demand for cloud computing</a:t>
            </a:r>
            <a:r>
              <a:rPr kumimoji="1" lang="en-US" altLang="zh-CN" sz="1600" b="1" dirty="0">
                <a:solidFill>
                  <a:srgbClr val="000000"/>
                </a:solidFill>
                <a:latin typeface="Quire Sans" panose="020B0604020202020204" charset="0"/>
                <a:ea typeface="Microsoft YaHei" panose="020B0503020204020204" pitchFamily="34" charset="-122"/>
                <a:cs typeface="Quire Sans" panose="020B0604020202020204" charset="0"/>
              </a:rPr>
              <a:t>, DRAM (Dynamic random access memory) failure is </a:t>
            </a:r>
            <a:r>
              <a:rPr kumimoji="1" lang="en-US" altLang="zh-CN" sz="1600" b="1" i="1" dirty="0">
                <a:solidFill>
                  <a:srgbClr val="000000"/>
                </a:solidFill>
                <a:latin typeface="Quire Sans" panose="020B0604020202020204" charset="0"/>
                <a:ea typeface="Microsoft YaHei" panose="020B0503020204020204" pitchFamily="34" charset="-122"/>
                <a:cs typeface="Quire Sans" panose="020B0604020202020204" charset="0"/>
              </a:rPr>
              <a:t>one of leading causes </a:t>
            </a:r>
            <a:r>
              <a:rPr kumimoji="1" lang="en-US" altLang="zh-CN" sz="1600" dirty="0">
                <a:solidFill>
                  <a:srgbClr val="000000"/>
                </a:solidFill>
                <a:latin typeface="Quire Sans" panose="020B0604020202020204" charset="0"/>
                <a:ea typeface="Microsoft YaHei" panose="020B0503020204020204" pitchFamily="34" charset="-122"/>
                <a:cs typeface="Quire Sans" panose="020B0604020202020204" charset="0"/>
              </a:rPr>
              <a:t>of server crashes. </a:t>
            </a:r>
            <a:r>
              <a:rPr kumimoji="1" lang="en-US" altLang="zh-CN" sz="1600" i="1" dirty="0">
                <a:solidFill>
                  <a:srgbClr val="000000"/>
                </a:solidFill>
                <a:latin typeface="Quire Sans" panose="020B0604020202020204" charset="0"/>
                <a:ea typeface="Microsoft YaHei" panose="020B0503020204020204" pitchFamily="34" charset="-122"/>
                <a:cs typeface="Quire Sans" panose="020B0604020202020204" charset="0"/>
              </a:rPr>
              <a:t>DRAM failure rate has increased </a:t>
            </a:r>
            <a:r>
              <a:rPr kumimoji="1" lang="en-US" altLang="zh-CN" sz="1600" dirty="0">
                <a:solidFill>
                  <a:srgbClr val="000000"/>
                </a:solidFill>
                <a:latin typeface="Quire Sans" panose="020B0604020202020204" charset="0"/>
                <a:ea typeface="Microsoft YaHei" panose="020B0503020204020204" pitchFamily="34" charset="-122"/>
                <a:cs typeface="Quire Sans" panose="020B0604020202020204" charset="0"/>
              </a:rPr>
              <a:t>each generation </a:t>
            </a:r>
            <a:r>
              <a:rPr kumimoji="1" lang="en-US" altLang="zh-CN" sz="1600" b="1" dirty="0">
                <a:solidFill>
                  <a:srgbClr val="000000"/>
                </a:solidFill>
                <a:latin typeface="Quire Sans" panose="020B0604020202020204" charset="0"/>
                <a:ea typeface="Microsoft YaHei" panose="020B0503020204020204" pitchFamily="34" charset="-122"/>
                <a:cs typeface="Quire Sans" panose="020B0604020202020204" charset="0"/>
              </a:rPr>
              <a:t>as the density and speed increase</a:t>
            </a:r>
            <a:r>
              <a:rPr kumimoji="1" lang="en-US" altLang="zh-CN" sz="1600" dirty="0">
                <a:solidFill>
                  <a:srgbClr val="000000"/>
                </a:solidFill>
                <a:latin typeface="Quire Sans" panose="020B0604020202020204" charset="0"/>
                <a:ea typeface="Microsoft YaHei" panose="020B0503020204020204" pitchFamily="34" charset="-122"/>
                <a:cs typeface="Quire Sans" panose="020B0604020202020204" charset="0"/>
              </a:rPr>
              <a:t>. </a:t>
            </a:r>
          </a:p>
        </p:txBody>
      </p:sp>
      <p:pic>
        <p:nvPicPr>
          <p:cNvPr id="4" name="Picture 2" descr="C:\Users\q84176379\AppData\Roaming\eSpace_Desktop\UserData\q84176379\imagefiles\2961DE60-EA2C-4868-9023-90AA923AD49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028" y="3625977"/>
            <a:ext cx="4514436" cy="12559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cxnSpLocks/>
          </p:cNvCxnSpPr>
          <p:nvPr/>
        </p:nvCxnSpPr>
        <p:spPr>
          <a:xfrm>
            <a:off x="4079037" y="3838669"/>
            <a:ext cx="431330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079037" y="4046899"/>
            <a:ext cx="70595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209959" y="3103786"/>
            <a:ext cx="934041" cy="619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16">
            <a:extLst>
              <a:ext uri="{FF2B5EF4-FFF2-40B4-BE49-F238E27FC236}">
                <a16:creationId xmlns:a16="http://schemas.microsoft.com/office/drawing/2014/main" id="{DF9E7974-B3DE-4FB8-9F96-1116DD8C1A78}"/>
              </a:ext>
            </a:extLst>
          </p:cNvPr>
          <p:cNvGraphicFramePr/>
          <p:nvPr>
            <p:extLst>
              <p:ext uri="{D42A27DB-BD31-4B8C-83A1-F6EECF244321}">
                <p14:modId xmlns:p14="http://schemas.microsoft.com/office/powerpoint/2010/main" val="351617177"/>
              </p:ext>
            </p:extLst>
          </p:nvPr>
        </p:nvGraphicFramePr>
        <p:xfrm>
          <a:off x="545719" y="1522094"/>
          <a:ext cx="3695936" cy="2343825"/>
        </p:xfrm>
        <a:graphic>
          <a:graphicData uri="http://schemas.openxmlformats.org/drawingml/2006/chart">
            <c:chart xmlns:c="http://schemas.openxmlformats.org/drawingml/2006/chart" xmlns:r="http://schemas.openxmlformats.org/officeDocument/2006/relationships" r:id="rId5"/>
          </a:graphicData>
        </a:graphic>
      </p:graphicFrame>
      <p:pic>
        <p:nvPicPr>
          <p:cNvPr id="11" name="图片 31">
            <a:extLst>
              <a:ext uri="{FF2B5EF4-FFF2-40B4-BE49-F238E27FC236}">
                <a16:creationId xmlns:a16="http://schemas.microsoft.com/office/drawing/2014/main" id="{69F16329-811E-4CDD-BFAF-0F6A962F8768}"/>
              </a:ext>
            </a:extLst>
          </p:cNvPr>
          <p:cNvPicPr>
            <a:picLocks noChangeAspect="1"/>
          </p:cNvPicPr>
          <p:nvPr/>
        </p:nvPicPr>
        <p:blipFill>
          <a:blip r:embed="rId6"/>
          <a:stretch>
            <a:fillRect/>
          </a:stretch>
        </p:blipFill>
        <p:spPr>
          <a:xfrm>
            <a:off x="4902347" y="1808085"/>
            <a:ext cx="2825324" cy="1635714"/>
          </a:xfrm>
          <a:prstGeom prst="rect">
            <a:avLst/>
          </a:prstGeom>
        </p:spPr>
      </p:pic>
    </p:spTree>
    <p:extLst>
      <p:ext uri="{BB962C8B-B14F-4D97-AF65-F5344CB8AC3E}">
        <p14:creationId xmlns:p14="http://schemas.microsoft.com/office/powerpoint/2010/main" val="201520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Error Bit Analysis</a:t>
            </a:r>
            <a:endParaRPr lang="en-US" dirty="0">
              <a:latin typeface="Helvetica" panose="020B0604020202020204" pitchFamily="34" charset="0"/>
              <a:cs typeface="Helvetica" panose="020B0604020202020204" pitchFamily="34" charset="0"/>
            </a:endParaRPr>
          </a:p>
        </p:txBody>
      </p:sp>
      <p:grpSp>
        <p:nvGrpSpPr>
          <p:cNvPr id="7" name="Group 6">
            <a:extLst>
              <a:ext uri="{FF2B5EF4-FFF2-40B4-BE49-F238E27FC236}">
                <a16:creationId xmlns:a16="http://schemas.microsoft.com/office/drawing/2014/main" id="{AC980245-40A6-4136-8960-8C8A20424841}"/>
              </a:ext>
            </a:extLst>
          </p:cNvPr>
          <p:cNvGrpSpPr/>
          <p:nvPr/>
        </p:nvGrpSpPr>
        <p:grpSpPr>
          <a:xfrm>
            <a:off x="278674" y="3938744"/>
            <a:ext cx="8569234" cy="850469"/>
            <a:chOff x="1455845" y="4277220"/>
            <a:chExt cx="7414494" cy="1989908"/>
          </a:xfrm>
        </p:grpSpPr>
        <p:sp>
          <p:nvSpPr>
            <p:cNvPr id="8" name="Rounded Rectangle 7">
              <a:extLst>
                <a:ext uri="{FF2B5EF4-FFF2-40B4-BE49-F238E27FC236}">
                  <a16:creationId xmlns:a16="http://schemas.microsoft.com/office/drawing/2014/main" id="{C772ADE0-25BB-48D7-A9A4-A061C7536392}"/>
                </a:ext>
              </a:extLst>
            </p:cNvPr>
            <p:cNvSpPr/>
            <p:nvPr/>
          </p:nvSpPr>
          <p:spPr>
            <a:xfrm>
              <a:off x="1643281" y="4277225"/>
              <a:ext cx="6864225" cy="1989903"/>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 Same Side Corner Rectangle 8">
              <a:extLst>
                <a:ext uri="{FF2B5EF4-FFF2-40B4-BE49-F238E27FC236}">
                  <a16:creationId xmlns:a16="http://schemas.microsoft.com/office/drawing/2014/main" id="{00DC18FC-B385-4AC6-8F46-0267863FE4C4}"/>
                </a:ext>
              </a:extLst>
            </p:cNvPr>
            <p:cNvSpPr/>
            <p:nvPr/>
          </p:nvSpPr>
          <p:spPr>
            <a:xfrm>
              <a:off x="1643281" y="4277220"/>
              <a:ext cx="6864225" cy="369905"/>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mn-ea"/>
                  <a:cs typeface="+mn-cs"/>
                </a:rPr>
                <a:t>FINDING </a:t>
              </a:r>
            </a:p>
          </p:txBody>
        </p:sp>
        <p:sp>
          <p:nvSpPr>
            <p:cNvPr id="10" name="TextBox 9">
              <a:extLst>
                <a:ext uri="{FF2B5EF4-FFF2-40B4-BE49-F238E27FC236}">
                  <a16:creationId xmlns:a16="http://schemas.microsoft.com/office/drawing/2014/main" id="{1BBC7A4E-5175-4E33-9FDA-993A1B1A2CEC}"/>
                </a:ext>
              </a:extLst>
            </p:cNvPr>
            <p:cNvSpPr txBox="1"/>
            <p:nvPr/>
          </p:nvSpPr>
          <p:spPr>
            <a:xfrm>
              <a:off x="1455845" y="5093477"/>
              <a:ext cx="7414494" cy="864155"/>
            </a:xfrm>
            <a:prstGeom prst="rect">
              <a:avLst/>
            </a:prstGeom>
            <a:noFill/>
          </p:spPr>
          <p:txBody>
            <a:bodyPr wrap="square" lIns="180000" rtlCol="0" anchor="ctr">
              <a:spAutoFit/>
            </a:bodyPr>
            <a:lstStyle/>
            <a:p>
              <a:pPr algn="ctr"/>
              <a:r>
                <a:rPr lang="en-US" dirty="0"/>
                <a:t>At the bit-level within Intel architecture, distinct DQ and beat patterns emerge.</a:t>
              </a:r>
              <a:endParaRPr kumimoji="0" lang="en-US" sz="1600" b="0" i="0" u="none" strike="noStrike" kern="0" cap="none" spc="0" normalizeH="0" baseline="0" noProof="0" dirty="0">
                <a:ln>
                  <a:noFill/>
                </a:ln>
                <a:solidFill>
                  <a:prstClr val="black"/>
                </a:solidFill>
                <a:effectLst/>
                <a:uLnTx/>
                <a:uFillTx/>
                <a:latin typeface="Quire Sans" panose="020B0604020202020204" charset="0"/>
                <a:ea typeface="Cambria"/>
                <a:cs typeface="Quire Sans" panose="020B0604020202020204" charset="0"/>
              </a:endParaRPr>
            </a:p>
          </p:txBody>
        </p:sp>
      </p:grpSp>
      <p:pic>
        <p:nvPicPr>
          <p:cNvPr id="3" name="Picture 2">
            <a:extLst>
              <a:ext uri="{FF2B5EF4-FFF2-40B4-BE49-F238E27FC236}">
                <a16:creationId xmlns:a16="http://schemas.microsoft.com/office/drawing/2014/main" id="{8F659476-F808-4F4B-85D0-577DF8800831}"/>
              </a:ext>
            </a:extLst>
          </p:cNvPr>
          <p:cNvPicPr>
            <a:picLocks noChangeAspect="1"/>
          </p:cNvPicPr>
          <p:nvPr/>
        </p:nvPicPr>
        <p:blipFill>
          <a:blip r:embed="rId3"/>
          <a:stretch>
            <a:fillRect/>
          </a:stretch>
        </p:blipFill>
        <p:spPr>
          <a:xfrm>
            <a:off x="940141" y="1337684"/>
            <a:ext cx="6681635" cy="2446343"/>
          </a:xfrm>
          <a:prstGeom prst="rect">
            <a:avLst/>
          </a:prstGeom>
        </p:spPr>
      </p:pic>
      <p:sp>
        <p:nvSpPr>
          <p:cNvPr id="2" name="Rectangle 1">
            <a:extLst>
              <a:ext uri="{FF2B5EF4-FFF2-40B4-BE49-F238E27FC236}">
                <a16:creationId xmlns:a16="http://schemas.microsoft.com/office/drawing/2014/main" id="{20001D33-0DA8-4969-B3C0-7E3F08142C9E}"/>
              </a:ext>
            </a:extLst>
          </p:cNvPr>
          <p:cNvSpPr/>
          <p:nvPr/>
        </p:nvSpPr>
        <p:spPr>
          <a:xfrm>
            <a:off x="576262" y="661736"/>
            <a:ext cx="8355072" cy="646331"/>
          </a:xfrm>
          <a:prstGeom prst="rect">
            <a:avLst/>
          </a:prstGeom>
        </p:spPr>
        <p:txBody>
          <a:bodyPr wrap="square">
            <a:spAutoFit/>
          </a:bodyPr>
          <a:lstStyle/>
          <a:p>
            <a:pPr lvl="0"/>
            <a:r>
              <a:rPr lang="en-US" b="1" dirty="0">
                <a:solidFill>
                  <a:srgbClr val="1D1D1A"/>
                </a:solidFill>
                <a:latin typeface="Quire Sans" panose="020B0604020202020204" charset="0"/>
                <a:cs typeface="Quire Sans" panose="020B0604020202020204" charset="0"/>
              </a:rPr>
              <a:t>Relative UE rate</a:t>
            </a:r>
            <a:r>
              <a:rPr lang="en-US" dirty="0">
                <a:solidFill>
                  <a:srgbClr val="1D1D1A"/>
                </a:solidFill>
                <a:latin typeface="Quire Sans" panose="020B0604020202020204" charset="0"/>
                <a:cs typeface="Quire Sans" panose="020B0604020202020204" charset="0"/>
              </a:rPr>
              <a:t>: The fraction of DIMMs experiencing UEs based on specific characteristics, including</a:t>
            </a:r>
            <a:endParaRPr lang="en-US" b="1" dirty="0">
              <a:solidFill>
                <a:srgbClr val="1D1D1A"/>
              </a:solidFill>
              <a:latin typeface="Quire Sans" panose="020B0604020202020204" charset="0"/>
              <a:cs typeface="Quire Sans" panose="020B0604020202020204" charset="0"/>
            </a:endParaRPr>
          </a:p>
        </p:txBody>
      </p:sp>
    </p:spTree>
    <p:extLst>
      <p:ext uri="{BB962C8B-B14F-4D97-AF65-F5344CB8AC3E}">
        <p14:creationId xmlns:p14="http://schemas.microsoft.com/office/powerpoint/2010/main" val="406160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Performance in Different CPUs</a:t>
            </a:r>
          </a:p>
        </p:txBody>
      </p:sp>
      <p:grpSp>
        <p:nvGrpSpPr>
          <p:cNvPr id="17" name="Group 16">
            <a:extLst>
              <a:ext uri="{FF2B5EF4-FFF2-40B4-BE49-F238E27FC236}">
                <a16:creationId xmlns:a16="http://schemas.microsoft.com/office/drawing/2014/main" id="{41239C06-17DD-402A-AF30-64D824A80F31}"/>
              </a:ext>
            </a:extLst>
          </p:cNvPr>
          <p:cNvGrpSpPr/>
          <p:nvPr/>
        </p:nvGrpSpPr>
        <p:grpSpPr>
          <a:xfrm>
            <a:off x="472215" y="3740147"/>
            <a:ext cx="8235144" cy="912958"/>
            <a:chOff x="1643281" y="4277221"/>
            <a:chExt cx="6864225" cy="1989907"/>
          </a:xfrm>
        </p:grpSpPr>
        <p:sp>
          <p:nvSpPr>
            <p:cNvPr id="18" name="Rounded Rectangle 7">
              <a:extLst>
                <a:ext uri="{FF2B5EF4-FFF2-40B4-BE49-F238E27FC236}">
                  <a16:creationId xmlns:a16="http://schemas.microsoft.com/office/drawing/2014/main" id="{7B0ED35F-9F9E-49D2-A731-4965C38FA043}"/>
                </a:ext>
              </a:extLst>
            </p:cNvPr>
            <p:cNvSpPr/>
            <p:nvPr/>
          </p:nvSpPr>
          <p:spPr>
            <a:xfrm>
              <a:off x="1643281" y="4277225"/>
              <a:ext cx="6864225" cy="1989903"/>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Round Same Side Corner Rectangle 8">
              <a:extLst>
                <a:ext uri="{FF2B5EF4-FFF2-40B4-BE49-F238E27FC236}">
                  <a16:creationId xmlns:a16="http://schemas.microsoft.com/office/drawing/2014/main" id="{0173DA09-C69C-47DE-BD08-BCE48E1A9842}"/>
                </a:ext>
              </a:extLst>
            </p:cNvPr>
            <p:cNvSpPr/>
            <p:nvPr/>
          </p:nvSpPr>
          <p:spPr>
            <a:xfrm>
              <a:off x="1643281" y="4277221"/>
              <a:ext cx="6864225" cy="369904"/>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mn-ea"/>
                  <a:cs typeface="+mn-cs"/>
                </a:rPr>
                <a:t>Finding</a:t>
              </a:r>
            </a:p>
          </p:txBody>
        </p:sp>
        <p:sp>
          <p:nvSpPr>
            <p:cNvPr id="20" name="TextBox 19">
              <a:extLst>
                <a:ext uri="{FF2B5EF4-FFF2-40B4-BE49-F238E27FC236}">
                  <a16:creationId xmlns:a16="http://schemas.microsoft.com/office/drawing/2014/main" id="{202F70E3-0CEF-49BD-9959-94D766E41E28}"/>
                </a:ext>
              </a:extLst>
            </p:cNvPr>
            <p:cNvSpPr txBox="1"/>
            <p:nvPr/>
          </p:nvSpPr>
          <p:spPr>
            <a:xfrm>
              <a:off x="1683450" y="4769426"/>
              <a:ext cx="6712173" cy="1274590"/>
            </a:xfrm>
            <a:prstGeom prst="rect">
              <a:avLst/>
            </a:prstGeom>
            <a:noFill/>
          </p:spPr>
          <p:txBody>
            <a:bodyPr wrap="square" lIns="180000" rtlCol="0">
              <a:spAutoFit/>
            </a:bodyPr>
            <a:lstStyle/>
            <a:p>
              <a:pPr algn="ctr" fontAlgn="auto">
                <a:spcBef>
                  <a:spcPts val="0"/>
                </a:spcBef>
                <a:spcAft>
                  <a:spcPts val="0"/>
                </a:spcAft>
              </a:pPr>
              <a:r>
                <a:rPr lang="en-US" sz="1600" kern="0" dirty="0">
                  <a:solidFill>
                    <a:prstClr val="black"/>
                  </a:solidFill>
                  <a:latin typeface="Quire Sans" panose="020B0604020202020204" charset="0"/>
                  <a:ea typeface="Cambria"/>
                  <a:cs typeface="Quire Sans" panose="020B0604020202020204" charset="0"/>
                </a:rPr>
                <a:t>Prediction efficacy varies across platforms; the Intel Whitley and K920 platform demonstrates comparatively weaker predictive performance.</a:t>
              </a:r>
              <a:endParaRPr kumimoji="0" lang="en-US" sz="1600" b="0" i="0" u="none" strike="noStrike" kern="0" cap="none" spc="0" normalizeH="0" baseline="0" noProof="0" dirty="0">
                <a:ln>
                  <a:noFill/>
                </a:ln>
                <a:solidFill>
                  <a:prstClr val="black"/>
                </a:solidFill>
                <a:effectLst/>
                <a:uLnTx/>
                <a:uFillTx/>
                <a:latin typeface="Quire Sans" panose="020B0604020202020204" charset="0"/>
                <a:ea typeface="Cambria"/>
                <a:cs typeface="Quire Sans" panose="020B0604020202020204" charset="0"/>
              </a:endParaRPr>
            </a:p>
          </p:txBody>
        </p:sp>
      </p:grpSp>
      <p:graphicFrame>
        <p:nvGraphicFramePr>
          <p:cNvPr id="11" name="Chart 10">
            <a:extLst>
              <a:ext uri="{FF2B5EF4-FFF2-40B4-BE49-F238E27FC236}">
                <a16:creationId xmlns:a16="http://schemas.microsoft.com/office/drawing/2014/main" id="{3A0E5252-0660-4ABC-9819-2F614F5360F8}"/>
              </a:ext>
            </a:extLst>
          </p:cNvPr>
          <p:cNvGraphicFramePr>
            <a:graphicFrameLocks/>
          </p:cNvGraphicFramePr>
          <p:nvPr>
            <p:extLst>
              <p:ext uri="{D42A27DB-BD31-4B8C-83A1-F6EECF244321}">
                <p14:modId xmlns:p14="http://schemas.microsoft.com/office/powerpoint/2010/main" val="636962049"/>
              </p:ext>
            </p:extLst>
          </p:nvPr>
        </p:nvGraphicFramePr>
        <p:xfrm>
          <a:off x="232077" y="1098944"/>
          <a:ext cx="8391516" cy="24893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334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352287" y="109286"/>
            <a:ext cx="8355072" cy="552450"/>
          </a:xfrm>
        </p:spPr>
        <p:txBody>
          <a:bodyPr/>
          <a:lstStyle/>
          <a:p>
            <a:r>
              <a:rPr lang="en-US" altLang="zh-CN" b="1" dirty="0" err="1">
                <a:latin typeface="Helvetica" panose="020B0604020202020204" pitchFamily="34" charset="0"/>
                <a:cs typeface="Helvetica" panose="020B0604020202020204" pitchFamily="34" charset="0"/>
              </a:rPr>
              <a:t>MLOps</a:t>
            </a:r>
            <a:r>
              <a:rPr lang="en-US" altLang="zh-CN" b="1" dirty="0">
                <a:latin typeface="Helvetica" panose="020B0604020202020204" pitchFamily="34" charset="0"/>
                <a:cs typeface="Helvetica" panose="020B0604020202020204" pitchFamily="34" charset="0"/>
              </a:rPr>
              <a:t> </a:t>
            </a:r>
            <a:r>
              <a:rPr lang="en-US" b="1" dirty="0">
                <a:latin typeface="Helvetica" panose="020B0604020202020204" pitchFamily="34" charset="0"/>
                <a:cs typeface="Helvetica" panose="020B0604020202020204" pitchFamily="34" charset="0"/>
              </a:rPr>
              <a:t>for Failure Prediction</a:t>
            </a: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08AE51D9-2EEB-44A1-B306-AE1BB8CFC509}"/>
              </a:ext>
            </a:extLst>
          </p:cNvPr>
          <p:cNvPicPr>
            <a:picLocks noChangeAspect="1"/>
          </p:cNvPicPr>
          <p:nvPr/>
        </p:nvPicPr>
        <p:blipFill>
          <a:blip r:embed="rId3"/>
          <a:stretch>
            <a:fillRect/>
          </a:stretch>
        </p:blipFill>
        <p:spPr>
          <a:xfrm>
            <a:off x="996054" y="917301"/>
            <a:ext cx="7151892" cy="3497640"/>
          </a:xfrm>
          <a:prstGeom prst="rect">
            <a:avLst/>
          </a:prstGeom>
        </p:spPr>
      </p:pic>
    </p:spTree>
    <p:extLst>
      <p:ext uri="{BB962C8B-B14F-4D97-AF65-F5344CB8AC3E}">
        <p14:creationId xmlns:p14="http://schemas.microsoft.com/office/powerpoint/2010/main" val="3629027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352287" y="109286"/>
            <a:ext cx="8355072" cy="552450"/>
          </a:xfrm>
        </p:spPr>
        <p:txBody>
          <a:bodyPr/>
          <a:lstStyle/>
          <a:p>
            <a:r>
              <a:rPr lang="en-US" altLang="zh-CN" b="1" dirty="0" err="1">
                <a:latin typeface="Helvetica" panose="020B0604020202020204" pitchFamily="34" charset="0"/>
                <a:cs typeface="Helvetica" panose="020B0604020202020204" pitchFamily="34" charset="0"/>
              </a:rPr>
              <a:t>MLOps</a:t>
            </a:r>
            <a:r>
              <a:rPr lang="en-US" altLang="zh-CN" b="1" dirty="0">
                <a:latin typeface="Helvetica" panose="020B0604020202020204" pitchFamily="34" charset="0"/>
                <a:cs typeface="Helvetica" panose="020B0604020202020204" pitchFamily="34" charset="0"/>
              </a:rPr>
              <a:t> </a:t>
            </a:r>
            <a:r>
              <a:rPr lang="en-US" b="1" dirty="0">
                <a:latin typeface="Helvetica" panose="020B0604020202020204" pitchFamily="34" charset="0"/>
                <a:cs typeface="Helvetica" panose="020B0604020202020204" pitchFamily="34" charset="0"/>
              </a:rPr>
              <a:t>for Failure Prediction</a:t>
            </a:r>
            <a:endParaRPr lang="en-US"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08AE51D9-2EEB-44A1-B306-AE1BB8CFC509}"/>
              </a:ext>
            </a:extLst>
          </p:cNvPr>
          <p:cNvPicPr>
            <a:picLocks noChangeAspect="1"/>
          </p:cNvPicPr>
          <p:nvPr/>
        </p:nvPicPr>
        <p:blipFill>
          <a:blip r:embed="rId3"/>
          <a:stretch>
            <a:fillRect/>
          </a:stretch>
        </p:blipFill>
        <p:spPr>
          <a:xfrm>
            <a:off x="996054" y="917301"/>
            <a:ext cx="7151892" cy="3497640"/>
          </a:xfrm>
          <a:prstGeom prst="rect">
            <a:avLst/>
          </a:prstGeom>
        </p:spPr>
      </p:pic>
      <p:sp>
        <p:nvSpPr>
          <p:cNvPr id="21" name="Rectangle 20">
            <a:extLst>
              <a:ext uri="{FF2B5EF4-FFF2-40B4-BE49-F238E27FC236}">
                <a16:creationId xmlns:a16="http://schemas.microsoft.com/office/drawing/2014/main" id="{8ECDFE67-CCE8-49B4-AD9A-B0E3EBCE7258}"/>
              </a:ext>
            </a:extLst>
          </p:cNvPr>
          <p:cNvSpPr/>
          <p:nvPr/>
        </p:nvSpPr>
        <p:spPr>
          <a:xfrm>
            <a:off x="1864164" y="3644039"/>
            <a:ext cx="5749100" cy="732546"/>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sp>
        <p:nvSpPr>
          <p:cNvPr id="7" name="Rectangle 6">
            <a:extLst>
              <a:ext uri="{FF2B5EF4-FFF2-40B4-BE49-F238E27FC236}">
                <a16:creationId xmlns:a16="http://schemas.microsoft.com/office/drawing/2014/main" id="{BA531712-B083-4CA9-9586-BDA7252E38E4}"/>
              </a:ext>
            </a:extLst>
          </p:cNvPr>
          <p:cNvSpPr/>
          <p:nvPr/>
        </p:nvSpPr>
        <p:spPr>
          <a:xfrm>
            <a:off x="2511500" y="851035"/>
            <a:ext cx="3258637" cy="2793004"/>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sp>
        <p:nvSpPr>
          <p:cNvPr id="6" name="Rectangle 5">
            <a:extLst>
              <a:ext uri="{FF2B5EF4-FFF2-40B4-BE49-F238E27FC236}">
                <a16:creationId xmlns:a16="http://schemas.microsoft.com/office/drawing/2014/main" id="{CE392CBE-86D4-4064-94E5-D2E916311A68}"/>
              </a:ext>
            </a:extLst>
          </p:cNvPr>
          <p:cNvSpPr/>
          <p:nvPr/>
        </p:nvSpPr>
        <p:spPr>
          <a:xfrm>
            <a:off x="7189357" y="851032"/>
            <a:ext cx="903202" cy="2793005"/>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sp>
        <p:nvSpPr>
          <p:cNvPr id="5" name="Rectangle 4">
            <a:extLst>
              <a:ext uri="{FF2B5EF4-FFF2-40B4-BE49-F238E27FC236}">
                <a16:creationId xmlns:a16="http://schemas.microsoft.com/office/drawing/2014/main" id="{687480F9-0A51-4663-93AD-2D72DDEC5F30}"/>
              </a:ext>
            </a:extLst>
          </p:cNvPr>
          <p:cNvSpPr/>
          <p:nvPr/>
        </p:nvSpPr>
        <p:spPr>
          <a:xfrm>
            <a:off x="5770138" y="661733"/>
            <a:ext cx="1419219" cy="2968879"/>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sp>
        <p:nvSpPr>
          <p:cNvPr id="8" name="Rectangle 7">
            <a:extLst>
              <a:ext uri="{FF2B5EF4-FFF2-40B4-BE49-F238E27FC236}">
                <a16:creationId xmlns:a16="http://schemas.microsoft.com/office/drawing/2014/main" id="{DA70BD98-EF78-45DB-B6D0-343B1FE9E520}"/>
              </a:ext>
            </a:extLst>
          </p:cNvPr>
          <p:cNvSpPr/>
          <p:nvPr/>
        </p:nvSpPr>
        <p:spPr>
          <a:xfrm>
            <a:off x="1092282" y="728002"/>
            <a:ext cx="1419219" cy="2968879"/>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spTree>
    <p:extLst>
      <p:ext uri="{BB962C8B-B14F-4D97-AF65-F5344CB8AC3E}">
        <p14:creationId xmlns:p14="http://schemas.microsoft.com/office/powerpoint/2010/main" val="362631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7" grpId="0" animBg="1"/>
      <p:bldP spid="7" grpId="1" animBg="1"/>
      <p:bldP spid="7" grpId="2" animBg="1"/>
      <p:bldP spid="6" grpId="0" animBg="1"/>
      <p:bldP spid="6" grpId="1" animBg="1"/>
      <p:bldP spid="6" grpId="2" animBg="1"/>
      <p:bldP spid="5" grpId="0" animBg="1"/>
      <p:bldP spid="5" grpId="1" animBg="1"/>
      <p:bldP spid="5" grpId="2"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50F7BEE-1399-4689-AC21-26D379BEE45A}"/>
              </a:ext>
            </a:extLst>
          </p:cNvPr>
          <p:cNvGraphicFramePr>
            <a:graphicFrameLocks noGrp="1"/>
          </p:cNvGraphicFramePr>
          <p:nvPr>
            <p:ph idx="1"/>
            <p:extLst>
              <p:ext uri="{D42A27DB-BD31-4B8C-83A1-F6EECF244321}">
                <p14:modId xmlns:p14="http://schemas.microsoft.com/office/powerpoint/2010/main" val="641433274"/>
              </p:ext>
            </p:extLst>
          </p:nvPr>
        </p:nvGraphicFramePr>
        <p:xfrm>
          <a:off x="561843" y="1036477"/>
          <a:ext cx="7935509" cy="2706030"/>
        </p:xfrm>
        <a:graphic>
          <a:graphicData uri="http://schemas.openxmlformats.org/drawingml/2006/table">
            <a:tbl>
              <a:tblPr firstRow="1" bandRow="1">
                <a:tableStyleId>{616DA210-FB5B-4158-B5E0-FEB733F419BA}</a:tableStyleId>
              </a:tblPr>
              <a:tblGrid>
                <a:gridCol w="1456904">
                  <a:extLst>
                    <a:ext uri="{9D8B030D-6E8A-4147-A177-3AD203B41FA5}">
                      <a16:colId xmlns:a16="http://schemas.microsoft.com/office/drawing/2014/main" val="3380591419"/>
                    </a:ext>
                  </a:extLst>
                </a:gridCol>
                <a:gridCol w="2666801">
                  <a:extLst>
                    <a:ext uri="{9D8B030D-6E8A-4147-A177-3AD203B41FA5}">
                      <a16:colId xmlns:a16="http://schemas.microsoft.com/office/drawing/2014/main" val="1190488960"/>
                    </a:ext>
                  </a:extLst>
                </a:gridCol>
                <a:gridCol w="3811804">
                  <a:extLst>
                    <a:ext uri="{9D8B030D-6E8A-4147-A177-3AD203B41FA5}">
                      <a16:colId xmlns:a16="http://schemas.microsoft.com/office/drawing/2014/main" val="2465542728"/>
                    </a:ext>
                  </a:extLst>
                </a:gridCol>
              </a:tblGrid>
              <a:tr h="383850">
                <a:tc>
                  <a:txBody>
                    <a:bodyPr/>
                    <a:lstStyle/>
                    <a:p>
                      <a:r>
                        <a:rPr lang="en-US" sz="1600" dirty="0">
                          <a:latin typeface="Quire Sans"/>
                        </a:rPr>
                        <a:t>Aspect</a:t>
                      </a:r>
                    </a:p>
                  </a:txBody>
                  <a:tcPr/>
                </a:tc>
                <a:tc>
                  <a:txBody>
                    <a:bodyPr/>
                    <a:lstStyle/>
                    <a:p>
                      <a:r>
                        <a:rPr lang="en-US" sz="1600" dirty="0">
                          <a:latin typeface="Quire Sans"/>
                        </a:rPr>
                        <a:t>Without </a:t>
                      </a:r>
                      <a:r>
                        <a:rPr lang="en-US" sz="1600" dirty="0" err="1">
                          <a:latin typeface="Quire Sans"/>
                        </a:rPr>
                        <a:t>MLOps</a:t>
                      </a:r>
                      <a:endParaRPr lang="en-US" sz="1600" dirty="0">
                        <a:latin typeface="Quire Sans"/>
                      </a:endParaRPr>
                    </a:p>
                  </a:txBody>
                  <a:tcPr/>
                </a:tc>
                <a:tc>
                  <a:txBody>
                    <a:bodyPr/>
                    <a:lstStyle/>
                    <a:p>
                      <a:r>
                        <a:rPr lang="en-US" sz="1600" dirty="0">
                          <a:latin typeface="Quire Sans"/>
                        </a:rPr>
                        <a:t>With </a:t>
                      </a:r>
                      <a:r>
                        <a:rPr lang="en-US" sz="1600" dirty="0" err="1">
                          <a:latin typeface="Quire Sans"/>
                        </a:rPr>
                        <a:t>MLOps</a:t>
                      </a:r>
                      <a:endParaRPr lang="en-US" sz="1600" dirty="0">
                        <a:latin typeface="Quire Sans"/>
                      </a:endParaRPr>
                    </a:p>
                  </a:txBody>
                  <a:tcPr/>
                </a:tc>
                <a:extLst>
                  <a:ext uri="{0D108BD9-81ED-4DB2-BD59-A6C34878D82A}">
                    <a16:rowId xmlns:a16="http://schemas.microsoft.com/office/drawing/2014/main" val="3282816023"/>
                  </a:ext>
                </a:extLst>
              </a:tr>
              <a:tr h="378647">
                <a:tc>
                  <a:txBody>
                    <a:bodyPr/>
                    <a:lstStyle/>
                    <a:p>
                      <a:pPr algn="l">
                        <a:defRPr sz="1584"/>
                      </a:pPr>
                      <a:r>
                        <a:rPr sz="1400" dirty="0">
                          <a:latin typeface="Quire Sans"/>
                        </a:rPr>
                        <a:t>Deployment Speed</a:t>
                      </a:r>
                    </a:p>
                  </a:txBody>
                  <a:tcPr/>
                </a:tc>
                <a:tc>
                  <a:txBody>
                    <a:bodyPr/>
                    <a:lstStyle/>
                    <a:p>
                      <a:pPr algn="ctr">
                        <a:defRPr sz="1584"/>
                      </a:pPr>
                      <a:r>
                        <a:rPr lang="en-US" sz="1400" dirty="0">
                          <a:latin typeface="Quire Sans"/>
                        </a:rPr>
                        <a:t> Around 6 Months</a:t>
                      </a:r>
                      <a:endParaRPr sz="1400" dirty="0">
                        <a:latin typeface="Quire Sans"/>
                      </a:endParaRPr>
                    </a:p>
                  </a:txBody>
                  <a:tcPr/>
                </a:tc>
                <a:tc>
                  <a:txBody>
                    <a:bodyPr/>
                    <a:lstStyle/>
                    <a:p>
                      <a:pPr algn="ctr">
                        <a:defRPr sz="1584"/>
                      </a:pPr>
                      <a:r>
                        <a:rPr lang="en-US" sz="1400" b="1" dirty="0">
                          <a:latin typeface="Quire Sans"/>
                        </a:rPr>
                        <a:t>~Monthly</a:t>
                      </a:r>
                      <a:endParaRPr sz="1400" b="1" dirty="0">
                        <a:latin typeface="Quire Sans"/>
                      </a:endParaRPr>
                    </a:p>
                  </a:txBody>
                  <a:tcPr/>
                </a:tc>
                <a:extLst>
                  <a:ext uri="{0D108BD9-81ED-4DB2-BD59-A6C34878D82A}">
                    <a16:rowId xmlns:a16="http://schemas.microsoft.com/office/drawing/2014/main" val="615238055"/>
                  </a:ext>
                </a:extLst>
              </a:tr>
              <a:tr h="383850">
                <a:tc>
                  <a:txBody>
                    <a:bodyPr/>
                    <a:lstStyle/>
                    <a:p>
                      <a:pPr algn="l">
                        <a:defRPr sz="1584"/>
                      </a:pPr>
                      <a:r>
                        <a:rPr lang="en-US" sz="1400" dirty="0">
                          <a:latin typeface="Quire Sans"/>
                        </a:rPr>
                        <a:t>Algorithms</a:t>
                      </a:r>
                      <a:endParaRPr sz="1400" dirty="0">
                        <a:latin typeface="Quire Sans"/>
                      </a:endParaRPr>
                    </a:p>
                  </a:txBody>
                  <a:tcPr/>
                </a:tc>
                <a:tc>
                  <a:txBody>
                    <a:bodyPr/>
                    <a:lstStyle/>
                    <a:p>
                      <a:pPr algn="ctr">
                        <a:defRPr sz="1584"/>
                      </a:pPr>
                      <a:r>
                        <a:rPr lang="en-US" sz="1400" dirty="0">
                          <a:latin typeface="Quire Sans"/>
                        </a:rPr>
                        <a:t>1</a:t>
                      </a:r>
                      <a:endParaRPr sz="1400" dirty="0">
                        <a:latin typeface="Quire Sans"/>
                      </a:endParaRPr>
                    </a:p>
                  </a:txBody>
                  <a:tcPr/>
                </a:tc>
                <a:tc>
                  <a:txBody>
                    <a:bodyPr/>
                    <a:lstStyle/>
                    <a:p>
                      <a:pPr algn="ctr">
                        <a:defRPr sz="1584"/>
                      </a:pPr>
                      <a:r>
                        <a:rPr lang="en-US" sz="1400" b="1" dirty="0">
                          <a:latin typeface="Quire Sans"/>
                        </a:rPr>
                        <a:t>4 in the production and &gt;10 in test environment</a:t>
                      </a:r>
                      <a:endParaRPr sz="1400" b="1" dirty="0">
                        <a:latin typeface="Quire Sans"/>
                      </a:endParaRPr>
                    </a:p>
                  </a:txBody>
                  <a:tcPr/>
                </a:tc>
                <a:extLst>
                  <a:ext uri="{0D108BD9-81ED-4DB2-BD59-A6C34878D82A}">
                    <a16:rowId xmlns:a16="http://schemas.microsoft.com/office/drawing/2014/main" val="863425829"/>
                  </a:ext>
                </a:extLst>
              </a:tr>
              <a:tr h="383850">
                <a:tc>
                  <a:txBody>
                    <a:bodyPr/>
                    <a:lstStyle/>
                    <a:p>
                      <a:pPr algn="l">
                        <a:defRPr sz="1584"/>
                      </a:pPr>
                      <a:r>
                        <a:rPr sz="1400">
                          <a:latin typeface="Quire Sans"/>
                        </a:rPr>
                        <a:t>Collaboration</a:t>
                      </a:r>
                    </a:p>
                  </a:txBody>
                  <a:tcPr/>
                </a:tc>
                <a:tc>
                  <a:txBody>
                    <a:bodyPr/>
                    <a:lstStyle/>
                    <a:p>
                      <a:pPr algn="ctr">
                        <a:defRPr sz="1584"/>
                      </a:pPr>
                      <a:r>
                        <a:rPr lang="en-US" sz="1400" dirty="0">
                          <a:latin typeface="Quire Sans"/>
                        </a:rPr>
                        <a:t>Few teams</a:t>
                      </a:r>
                      <a:r>
                        <a:rPr sz="1400" dirty="0">
                          <a:latin typeface="Quire Sans"/>
                        </a:rPr>
                        <a:t> and </a:t>
                      </a:r>
                      <a:r>
                        <a:rPr lang="en-US" sz="1400" dirty="0">
                          <a:latin typeface="Quire Sans"/>
                        </a:rPr>
                        <a:t>less communications</a:t>
                      </a:r>
                      <a:endParaRPr sz="1400" dirty="0">
                        <a:latin typeface="Quire Sans"/>
                      </a:endParaRPr>
                    </a:p>
                  </a:txBody>
                  <a:tcPr/>
                </a:tc>
                <a:tc>
                  <a:txBody>
                    <a:bodyPr/>
                    <a:lstStyle/>
                    <a:p>
                      <a:pPr algn="ctr">
                        <a:defRPr sz="1584"/>
                      </a:pPr>
                      <a:r>
                        <a:rPr lang="en-US" sz="1400" b="1" dirty="0">
                          <a:latin typeface="Quire Sans"/>
                        </a:rPr>
                        <a:t>Various teams, closely collaboration</a:t>
                      </a:r>
                      <a:endParaRPr sz="1400" b="1" dirty="0">
                        <a:latin typeface="Quire Sans"/>
                      </a:endParaRPr>
                    </a:p>
                  </a:txBody>
                  <a:tcPr/>
                </a:tc>
                <a:extLst>
                  <a:ext uri="{0D108BD9-81ED-4DB2-BD59-A6C34878D82A}">
                    <a16:rowId xmlns:a16="http://schemas.microsoft.com/office/drawing/2014/main" val="848139942"/>
                  </a:ext>
                </a:extLst>
              </a:tr>
              <a:tr h="383850">
                <a:tc>
                  <a:txBody>
                    <a:bodyPr/>
                    <a:lstStyle/>
                    <a:p>
                      <a:pPr algn="l">
                        <a:defRPr sz="1584"/>
                      </a:pPr>
                      <a:r>
                        <a:rPr lang="en-US" sz="1400" dirty="0">
                          <a:latin typeface="Quire Sans"/>
                        </a:rPr>
                        <a:t>Monitoring</a:t>
                      </a:r>
                      <a:endParaRPr sz="1400" dirty="0">
                        <a:latin typeface="Quire Sans"/>
                      </a:endParaRPr>
                    </a:p>
                  </a:txBody>
                  <a:tcPr/>
                </a:tc>
                <a:tc>
                  <a:txBody>
                    <a:bodyPr/>
                    <a:lstStyle/>
                    <a:p>
                      <a:pPr algn="ctr">
                        <a:defRPr sz="1584"/>
                      </a:pPr>
                      <a:r>
                        <a:rPr lang="en-US" sz="1400" dirty="0">
                          <a:latin typeface="Quire Sans"/>
                        </a:rPr>
                        <a:t>None</a:t>
                      </a:r>
                      <a:endParaRPr sz="1400" dirty="0">
                        <a:latin typeface="Quire Sans"/>
                      </a:endParaRPr>
                    </a:p>
                  </a:txBody>
                  <a:tcPr/>
                </a:tc>
                <a:tc>
                  <a:txBody>
                    <a:bodyPr/>
                    <a:lstStyle/>
                    <a:p>
                      <a:pPr algn="ctr">
                        <a:defRPr sz="1584"/>
                      </a:pPr>
                      <a:r>
                        <a:rPr lang="en-US" sz="1400" b="1" dirty="0">
                          <a:latin typeface="Quire Sans"/>
                        </a:rPr>
                        <a:t>&gt;3 main dashboards, &gt;10 different analysis</a:t>
                      </a:r>
                      <a:endParaRPr sz="1400" b="1" dirty="0">
                        <a:latin typeface="Quire Sans"/>
                      </a:endParaRPr>
                    </a:p>
                  </a:txBody>
                  <a:tcPr/>
                </a:tc>
                <a:extLst>
                  <a:ext uri="{0D108BD9-81ED-4DB2-BD59-A6C34878D82A}">
                    <a16:rowId xmlns:a16="http://schemas.microsoft.com/office/drawing/2014/main" val="4078752349"/>
                  </a:ext>
                </a:extLst>
              </a:tr>
              <a:tr h="383850">
                <a:tc>
                  <a:txBody>
                    <a:bodyPr/>
                    <a:lstStyle/>
                    <a:p>
                      <a:pPr algn="l">
                        <a:defRPr sz="1584"/>
                      </a:pPr>
                      <a:r>
                        <a:rPr lang="en-US" sz="1400" dirty="0">
                          <a:latin typeface="Quire Sans"/>
                        </a:rPr>
                        <a:t>Data Quality</a:t>
                      </a:r>
                      <a:endParaRPr sz="1400" dirty="0">
                        <a:latin typeface="Quire Sans"/>
                      </a:endParaRPr>
                    </a:p>
                  </a:txBody>
                  <a:tcPr/>
                </a:tc>
                <a:tc>
                  <a:txBody>
                    <a:bodyPr/>
                    <a:lstStyle/>
                    <a:p>
                      <a:pPr algn="ctr">
                        <a:defRPr sz="1584"/>
                      </a:pPr>
                      <a:r>
                        <a:rPr lang="en-US" sz="1400" dirty="0">
                          <a:latin typeface="Quire Sans"/>
                        </a:rPr>
                        <a:t>1 source, poor data quality and timeliness</a:t>
                      </a:r>
                      <a:endParaRPr sz="1400" dirty="0">
                        <a:latin typeface="Quire Sans"/>
                      </a:endParaRPr>
                    </a:p>
                  </a:txBody>
                  <a:tcPr/>
                </a:tc>
                <a:tc>
                  <a:txBody>
                    <a:bodyPr/>
                    <a:lstStyle/>
                    <a:p>
                      <a:pPr algn="ctr">
                        <a:defRPr sz="1584"/>
                      </a:pPr>
                      <a:r>
                        <a:rPr lang="en-US" sz="1400" b="1" dirty="0">
                          <a:latin typeface="Quire Sans"/>
                        </a:rPr>
                        <a:t>4 data sources, data quality monitoring.</a:t>
                      </a:r>
                      <a:endParaRPr sz="1400" b="1" dirty="0">
                        <a:latin typeface="Quire Sans"/>
                      </a:endParaRPr>
                    </a:p>
                  </a:txBody>
                  <a:tcPr/>
                </a:tc>
                <a:extLst>
                  <a:ext uri="{0D108BD9-81ED-4DB2-BD59-A6C34878D82A}">
                    <a16:rowId xmlns:a16="http://schemas.microsoft.com/office/drawing/2014/main" val="289231609"/>
                  </a:ext>
                </a:extLst>
              </a:tr>
            </a:tbl>
          </a:graphicData>
        </a:graphic>
      </p:graphicFrame>
      <p:sp>
        <p:nvSpPr>
          <p:cNvPr id="3" name="Title 2">
            <a:extLst>
              <a:ext uri="{FF2B5EF4-FFF2-40B4-BE49-F238E27FC236}">
                <a16:creationId xmlns:a16="http://schemas.microsoft.com/office/drawing/2014/main" id="{C82D6F5A-3684-4FD3-B6EC-0CE229FD05F7}"/>
              </a:ext>
            </a:extLst>
          </p:cNvPr>
          <p:cNvSpPr>
            <a:spLocks noGrp="1"/>
          </p:cNvSpPr>
          <p:nvPr>
            <p:ph type="title"/>
          </p:nvPr>
        </p:nvSpPr>
        <p:spPr/>
        <p:txBody>
          <a:bodyPr/>
          <a:lstStyle/>
          <a:p>
            <a:r>
              <a:rPr lang="en-US" dirty="0"/>
              <a:t>Impact of </a:t>
            </a:r>
            <a:r>
              <a:rPr lang="en-US" dirty="0" err="1"/>
              <a:t>MLOps</a:t>
            </a:r>
            <a:r>
              <a:rPr lang="en-US" dirty="0"/>
              <a:t> on The Production</a:t>
            </a:r>
          </a:p>
        </p:txBody>
      </p:sp>
    </p:spTree>
    <p:extLst>
      <p:ext uri="{BB962C8B-B14F-4D97-AF65-F5344CB8AC3E}">
        <p14:creationId xmlns:p14="http://schemas.microsoft.com/office/powerpoint/2010/main" val="2864906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Quire Sans" panose="020B0604020202020204" charset="0"/>
                <a:cs typeface="Quire Sans" panose="020B0604020202020204" charset="0"/>
              </a:rPr>
              <a:t>Introduction</a:t>
            </a:r>
          </a:p>
          <a:p>
            <a:r>
              <a:rPr lang="en-US" dirty="0">
                <a:latin typeface="Quire Sans" panose="020B0604020202020204" charset="0"/>
                <a:cs typeface="Quire Sans" panose="020B0604020202020204" charset="0"/>
              </a:rPr>
              <a:t>Related Work</a:t>
            </a:r>
          </a:p>
          <a:p>
            <a:r>
              <a:rPr lang="en-US" dirty="0">
                <a:latin typeface="Quire Sans" panose="020B0604020202020204" charset="0"/>
                <a:cs typeface="Quire Sans" panose="020B0604020202020204" charset="0"/>
              </a:rPr>
              <a:t>Our Work</a:t>
            </a:r>
          </a:p>
          <a:p>
            <a:pPr lvl="1"/>
            <a:r>
              <a:rPr lang="en-US" sz="1800" dirty="0">
                <a:latin typeface="Quire Sans" panose="020B0604020202020204" charset="0"/>
                <a:cs typeface="Quire Sans" panose="020B0604020202020204" charset="0"/>
              </a:rPr>
              <a:t>Exploring error bits for memory failure prediction: An in-depth correlative study (ICCAD’23)</a:t>
            </a:r>
          </a:p>
          <a:p>
            <a:pPr lvl="1"/>
            <a:r>
              <a:rPr lang="en-US" sz="1800" dirty="0" err="1">
                <a:latin typeface="Quire Sans" panose="020B0604020202020204" charset="0"/>
                <a:cs typeface="Quire Sans" panose="020B0604020202020204" charset="0"/>
              </a:rPr>
              <a:t>HiMFP</a:t>
            </a:r>
            <a:r>
              <a:rPr lang="en-US" sz="1800" dirty="0">
                <a:latin typeface="Quire Sans" panose="020B0604020202020204" charset="0"/>
                <a:cs typeface="Quire Sans" panose="020B0604020202020204" charset="0"/>
              </a:rPr>
              <a:t>: Hierarchical intelligent memory failure prediction for cloud service reliability (DSN’23)</a:t>
            </a:r>
          </a:p>
          <a:p>
            <a:pPr lvl="1"/>
            <a:r>
              <a:rPr lang="en-US" sz="1800" dirty="0">
                <a:latin typeface="Quire Sans" panose="020B0604020202020204" charset="0"/>
                <a:cs typeface="Quire Sans" panose="020B0604020202020204" charset="0"/>
              </a:rPr>
              <a:t>Investigating Memory Failure Prediction Across CPU Architectures (DSN’24)</a:t>
            </a:r>
          </a:p>
          <a:p>
            <a:r>
              <a:rPr lang="en-US" b="1" dirty="0">
                <a:latin typeface="Quire Sans" panose="020B0604020202020204" charset="0"/>
                <a:cs typeface="Quire Sans" panose="020B0604020202020204" charset="0"/>
              </a:rPr>
              <a:t>Conclusion and Future Work</a:t>
            </a:r>
          </a:p>
        </p:txBody>
      </p:sp>
      <p:sp>
        <p:nvSpPr>
          <p:cNvPr id="3" name="Title 2"/>
          <p:cNvSpPr>
            <a:spLocks noGrp="1"/>
          </p:cNvSpPr>
          <p:nvPr>
            <p:ph type="title"/>
          </p:nvPr>
        </p:nvSpPr>
        <p:spPr/>
        <p:txBody>
          <a:bodyPr/>
          <a:lstStyle/>
          <a:p>
            <a:r>
              <a:rPr lang="en-US" b="1" dirty="0">
                <a:latin typeface="Helvetica" panose="020B0604020202020204" pitchFamily="34" charset="0"/>
                <a:cs typeface="Helvetica" panose="020B0604020202020204" pitchFamily="34" charset="0"/>
              </a:rPr>
              <a:t>Outline</a:t>
            </a:r>
          </a:p>
        </p:txBody>
      </p:sp>
    </p:spTree>
    <p:extLst>
      <p:ext uri="{BB962C8B-B14F-4D97-AF65-F5344CB8AC3E}">
        <p14:creationId xmlns:p14="http://schemas.microsoft.com/office/powerpoint/2010/main" val="355575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Conclusion and Future Work</a:t>
            </a:r>
          </a:p>
        </p:txBody>
      </p:sp>
      <p:sp>
        <p:nvSpPr>
          <p:cNvPr id="6" name="文本框 36"/>
          <p:cNvSpPr txBox="1"/>
          <p:nvPr/>
        </p:nvSpPr>
        <p:spPr>
          <a:xfrm>
            <a:off x="568595" y="991735"/>
            <a:ext cx="8138764" cy="2846933"/>
          </a:xfrm>
          <a:prstGeom prst="rect">
            <a:avLst/>
          </a:prstGeom>
          <a:noFill/>
        </p:spPr>
        <p:txBody>
          <a:bodyPr wrap="square" lIns="0" tIns="0" rIns="0" bIns="0" rtlCol="0">
            <a:spAutoFit/>
          </a:bodyPr>
          <a:lstStyle/>
          <a:p>
            <a:pPr marL="285750" indent="-285750">
              <a:buFont typeface="Wingdings" panose="05000000000000000000" pitchFamily="2" charset="2"/>
              <a:buChar char="q"/>
            </a:pPr>
            <a:r>
              <a:rPr lang="en-US" b="1" dirty="0">
                <a:latin typeface="Quire Sans" panose="020B0604020202020204" charset="0"/>
                <a:cs typeface="Quire Sans" panose="020B0604020202020204" charset="0"/>
              </a:rPr>
              <a:t>Conclusion:</a:t>
            </a:r>
            <a:endParaRPr lang="en-US" dirty="0">
              <a:latin typeface="Quire Sans" panose="020B0604020202020204" charset="0"/>
              <a:cs typeface="Quire Sans" panose="020B0604020202020204" charset="0"/>
            </a:endParaRPr>
          </a:p>
          <a:p>
            <a:pPr marL="285750" indent="-285750">
              <a:buFont typeface="Wingdings" panose="05000000000000000000" pitchFamily="2" charset="2"/>
              <a:buChar char="Ø"/>
            </a:pPr>
            <a:r>
              <a:rPr lang="en-US" sz="1400" dirty="0">
                <a:latin typeface="Quire Sans" panose="020B0604020202020204" charset="0"/>
                <a:cs typeface="Quire Sans" panose="020B0604020202020204" charset="0"/>
              </a:rPr>
              <a:t>We conduct the first in-depth bit-level analysis between error bits and UE. In addition, micro-level faults and system configurations are correlated with UE occurrences. </a:t>
            </a:r>
          </a:p>
          <a:p>
            <a:pPr marL="285750" indent="-285750">
              <a:buFont typeface="Wingdings" panose="05000000000000000000" pitchFamily="2" charset="2"/>
              <a:buChar char="Ø"/>
            </a:pPr>
            <a:endPar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endParaRPr>
          </a:p>
          <a:p>
            <a:pPr marL="285750" indent="-285750">
              <a:buFont typeface="Wingdings" panose="05000000000000000000" pitchFamily="2" charset="2"/>
              <a:buChar char="Ø"/>
            </a:pPr>
            <a:r>
              <a:rPr lang="en-US" sz="1400" kern="0" dirty="0">
                <a:solidFill>
                  <a:prstClr val="black"/>
                </a:solidFill>
                <a:latin typeface="Quire Sans" panose="020B0604020202020204" charset="0"/>
                <a:ea typeface="Cambria"/>
                <a:cs typeface="Quire Sans" panose="020B0604020202020204" charset="0"/>
              </a:rPr>
              <a:t>Combining different levels of predictors, As-yet-unconsumed (AYU) UCEs for predicting UCE-caused failures, and </a:t>
            </a:r>
            <a:r>
              <a:rPr lang="en-US" sz="1400" kern="0" dirty="0" err="1">
                <a:solidFill>
                  <a:prstClr val="black"/>
                </a:solidFill>
                <a:latin typeface="Quire Sans" panose="020B0604020202020204" charset="0"/>
                <a:ea typeface="Cambria"/>
                <a:cs typeface="Quire Sans" panose="020B0604020202020204" charset="0"/>
              </a:rPr>
              <a:t>HiMFP</a:t>
            </a:r>
            <a:r>
              <a:rPr lang="en-US" sz="1400" kern="0" dirty="0">
                <a:solidFill>
                  <a:prstClr val="black"/>
                </a:solidFill>
                <a:latin typeface="Quire Sans" panose="020B0604020202020204" charset="0"/>
                <a:ea typeface="Cambria"/>
                <a:cs typeface="Quire Sans" panose="020B0604020202020204" charset="0"/>
              </a:rPr>
              <a:t> framework is established to predict hierarchical levels of memory failure. </a:t>
            </a:r>
          </a:p>
          <a:p>
            <a:pPr marL="285750" indent="-285750">
              <a:buFont typeface="Wingdings" panose="05000000000000000000" pitchFamily="2" charset="2"/>
              <a:buChar char="Ø"/>
            </a:pPr>
            <a:endParaRPr lang="en-US" sz="1400" kern="0" dirty="0">
              <a:solidFill>
                <a:prstClr val="black"/>
              </a:solidFill>
              <a:latin typeface="Quire Sans" panose="020B0604020202020204" charset="0"/>
              <a:ea typeface="Cambria"/>
              <a:cs typeface="Quire Sans" panose="020B0604020202020204" charset="0"/>
            </a:endParaRPr>
          </a:p>
          <a:p>
            <a:pPr marL="285750" indent="-285750">
              <a:buFont typeface="Wingdings" panose="05000000000000000000" pitchFamily="2" charset="2"/>
              <a:buChar char="Ø"/>
            </a:pP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We investigate memory failure prediction across different CPU architectures in large-scale datacenters, and an </a:t>
            </a:r>
            <a:r>
              <a:rPr kumimoji="1" lang="en-US" altLang="zh-CN" sz="1400" dirty="0" err="1">
                <a:solidFill>
                  <a:srgbClr val="000000"/>
                </a:solidFill>
                <a:latin typeface="Quire Sans" panose="020B0604020202020204" charset="0"/>
                <a:ea typeface="Microsoft YaHei" panose="020B0503020204020204" pitchFamily="34" charset="-122"/>
                <a:cs typeface="Quire Sans" panose="020B0604020202020204" charset="0"/>
              </a:rPr>
              <a:t>MLOps</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 framework is established to continue improving memory failure prediction.</a:t>
            </a:r>
          </a:p>
          <a:p>
            <a:pPr marL="285750" indent="-285750">
              <a:buFont typeface="Wingdings" panose="05000000000000000000" pitchFamily="2" charset="2"/>
              <a:buChar char="Ø"/>
            </a:pPr>
            <a:endPar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endParaRPr>
          </a:p>
          <a:p>
            <a:pPr marL="285750" indent="-285750">
              <a:buFont typeface="Wingdings" panose="05000000000000000000" pitchFamily="2" charset="2"/>
              <a:buChar char="q"/>
            </a:pPr>
            <a:r>
              <a:rPr kumimoji="1" lang="en-US" altLang="zh-CN" b="1" dirty="0">
                <a:solidFill>
                  <a:srgbClr val="000000"/>
                </a:solidFill>
                <a:latin typeface="Quire Sans" panose="020B0604020202020204" charset="0"/>
                <a:ea typeface="Microsoft YaHei" panose="020B0503020204020204" pitchFamily="34" charset="-122"/>
                <a:cs typeface="Quire Sans" panose="020B0604020202020204" charset="0"/>
              </a:rPr>
              <a:t>Future Work: </a:t>
            </a:r>
            <a:endParaRPr kumimoji="1" lang="en-US" altLang="zh-CN" dirty="0">
              <a:solidFill>
                <a:srgbClr val="000000"/>
              </a:solidFill>
              <a:latin typeface="Quire Sans" panose="020B0604020202020204" charset="0"/>
              <a:ea typeface="Microsoft YaHei" panose="020B0503020204020204" pitchFamily="34" charset="-122"/>
              <a:cs typeface="Quire Sans" panose="020B0604020202020204" charset="0"/>
            </a:endParaRPr>
          </a:p>
          <a:p>
            <a:pPr marL="285750" indent="-285750">
              <a:buFont typeface="Wingdings" panose="05000000000000000000" pitchFamily="2" charset="2"/>
              <a:buChar char="Ø"/>
            </a:pPr>
            <a:r>
              <a:rPr lang="en-US" sz="1400" dirty="0">
                <a:latin typeface="Quire Sans" panose="020B0604020202020204" charset="0"/>
                <a:cs typeface="Quire Sans" panose="020B0604020202020204" charset="0"/>
              </a:rPr>
              <a:t>Extend our algorithm to CE-driven failure Prediction include emerging memory technology, DDR5, HBM.</a:t>
            </a:r>
            <a:endPar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endParaRPr>
          </a:p>
          <a:p>
            <a:endParaRPr kumimoji="1" lang="zh-CN" altLang="en-US" sz="900"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0854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59924-4F54-2B93-D308-68C19D137263}"/>
              </a:ext>
            </a:extLst>
          </p:cNvPr>
          <p:cNvSpPr>
            <a:spLocks noGrp="1"/>
          </p:cNvSpPr>
          <p:nvPr>
            <p:ph type="title"/>
          </p:nvPr>
        </p:nvSpPr>
        <p:spPr/>
        <p:txBody>
          <a:bodyPr>
            <a:noAutofit/>
          </a:bodyPr>
          <a:lstStyle/>
          <a:p>
            <a:r>
              <a:rPr lang="en-US" b="0" dirty="0"/>
              <a:t>Thank You!</a:t>
            </a:r>
          </a:p>
        </p:txBody>
      </p:sp>
      <p:sp>
        <p:nvSpPr>
          <p:cNvPr id="11" name="Title 1">
            <a:extLst>
              <a:ext uri="{FF2B5EF4-FFF2-40B4-BE49-F238E27FC236}">
                <a16:creationId xmlns:a16="http://schemas.microsoft.com/office/drawing/2014/main" id="{89E59924-4F54-2B93-D308-68C19D137263}"/>
              </a:ext>
            </a:extLst>
          </p:cNvPr>
          <p:cNvSpPr txBox="1">
            <a:spLocks/>
          </p:cNvSpPr>
          <p:nvPr/>
        </p:nvSpPr>
        <p:spPr>
          <a:xfrm>
            <a:off x="3388868" y="2025360"/>
            <a:ext cx="2081420" cy="546390"/>
          </a:xfrm>
          <a:prstGeom prst="rect">
            <a:avLst/>
          </a:prstGeom>
          <a:ln>
            <a:noFill/>
          </a:ln>
        </p:spPr>
        <p:txBody>
          <a:bodyPr>
            <a:noAutofit/>
          </a:bodyPr>
          <a:lstStyle>
            <a:lvl1pPr algn="ctr" defTabSz="890470" rtl="0" eaLnBrk="1" latinLnBrk="0" hangingPunct="1">
              <a:lnSpc>
                <a:spcPct val="90000"/>
              </a:lnSpc>
              <a:spcBef>
                <a:spcPct val="0"/>
              </a:spcBef>
              <a:buNone/>
              <a:defRPr sz="4050" b="1" i="0" kern="1200">
                <a:solidFill>
                  <a:schemeClr val="tx1"/>
                </a:solidFill>
                <a:latin typeface="Helvetica Neue" panose="02000503000000020004"/>
                <a:ea typeface="Helvetica Neue" panose="02000503000000020004"/>
                <a:cs typeface="Helvetica" charset="0"/>
              </a:defRPr>
            </a:lvl1pPr>
          </a:lstStyle>
          <a:p>
            <a:pPr fontAlgn="auto">
              <a:spcAft>
                <a:spcPts val="0"/>
              </a:spcAft>
            </a:pPr>
            <a:r>
              <a:rPr lang="en-US" b="0" dirty="0"/>
              <a:t>Q &amp; A</a:t>
            </a:r>
          </a:p>
        </p:txBody>
      </p:sp>
    </p:spTree>
    <p:extLst>
      <p:ext uri="{BB962C8B-B14F-4D97-AF65-F5344CB8AC3E}">
        <p14:creationId xmlns:p14="http://schemas.microsoft.com/office/powerpoint/2010/main" val="507137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48669FE0-F67D-4109-BFC3-B674ADDC3508}"/>
              </a:ext>
            </a:extLst>
          </p:cNvPr>
          <p:cNvCxnSpPr>
            <a:cxnSpLocks/>
            <a:endCxn id="6152" idx="2"/>
          </p:cNvCxnSpPr>
          <p:nvPr/>
        </p:nvCxnSpPr>
        <p:spPr>
          <a:xfrm>
            <a:off x="5497855" y="2066649"/>
            <a:ext cx="1511760" cy="0"/>
          </a:xfrm>
          <a:prstGeom prst="straightConnector1">
            <a:avLst/>
          </a:prstGeom>
          <a:ln w="1143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1D36696-30D8-4775-8C5F-10AF934C1782}"/>
              </a:ext>
            </a:extLst>
          </p:cNvPr>
          <p:cNvSpPr/>
          <p:nvPr/>
        </p:nvSpPr>
        <p:spPr>
          <a:xfrm>
            <a:off x="3638483" y="3090121"/>
            <a:ext cx="1934857" cy="830997"/>
          </a:xfrm>
          <a:prstGeom prst="rect">
            <a:avLst/>
          </a:prstGeom>
        </p:spPr>
        <p:txBody>
          <a:bodyPr wrap="square">
            <a:spAutoFit/>
          </a:bodyPr>
          <a:lstStyle/>
          <a:p>
            <a:pPr algn="ctr" fontAlgn="auto">
              <a:spcBef>
                <a:spcPts val="0"/>
              </a:spcBef>
              <a:spcAft>
                <a:spcPts val="0"/>
              </a:spcAft>
            </a:pPr>
            <a:r>
              <a:rPr lang="en-US" sz="2400" b="1" dirty="0">
                <a:solidFill>
                  <a:prstClr val="black"/>
                </a:solidFill>
                <a:latin typeface="Quire Sans" panose="020B0502040400020003" pitchFamily="34" charset="0"/>
                <a:ea typeface="+mn-ea"/>
                <a:cs typeface="Quire Sans" panose="020B0502040400020003" pitchFamily="34" charset="0"/>
              </a:rPr>
              <a:t>Memory Controller</a:t>
            </a:r>
          </a:p>
        </p:txBody>
      </p:sp>
      <p:sp>
        <p:nvSpPr>
          <p:cNvPr id="51" name="Content Placeholder 5">
            <a:extLst>
              <a:ext uri="{FF2B5EF4-FFF2-40B4-BE49-F238E27FC236}">
                <a16:creationId xmlns:a16="http://schemas.microsoft.com/office/drawing/2014/main" id="{BD0F2ECC-CE9E-40FA-8C1C-082BC10EB220}"/>
              </a:ext>
            </a:extLst>
          </p:cNvPr>
          <p:cNvSpPr txBox="1">
            <a:spLocks/>
          </p:cNvSpPr>
          <p:nvPr/>
        </p:nvSpPr>
        <p:spPr>
          <a:xfrm>
            <a:off x="135309" y="4140989"/>
            <a:ext cx="4084266" cy="807910"/>
          </a:xfrm>
          <a:prstGeom prst="rect">
            <a:avLst/>
          </a:prstGeom>
        </p:spPr>
        <p:txBody>
          <a:bodyPr vert="horz" lIns="68580" tIns="34290" rIns="68580" bIns="3429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Trebuchet MS" panose="020B0603020202020204" pitchFamily="34" charset="0"/>
                <a:ea typeface="Verdana" panose="020B0604030504040204" pitchFamily="34" charset="0"/>
                <a:cs typeface="Courier New" panose="02070309020205020404" pitchFamily="49" charset="0"/>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Trebuchet MS" panose="020B0603020202020204" pitchFamily="34" charset="0"/>
                <a:ea typeface="Verdana" panose="020B0604030504040204" pitchFamily="34" charset="0"/>
                <a:cs typeface="Courier New" panose="02070309020205020404" pitchFamily="49" charset="0"/>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Trebuchet MS" panose="020B0603020202020204" pitchFamily="34" charset="0"/>
                <a:ea typeface="Verdana" panose="020B0604030504040204" pitchFamily="34" charset="0"/>
                <a:cs typeface="Courier New" panose="02070309020205020404" pitchFamily="49" charset="0"/>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Trebuchet MS" panose="020B0603020202020204" pitchFamily="34" charset="0"/>
                <a:ea typeface="Verdana" panose="020B0604030504040204" pitchFamily="34" charset="0"/>
                <a:cs typeface="Courier New" panose="02070309020205020404" pitchFamily="49" charset="0"/>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Trebuchet MS" panose="020B0603020202020204" pitchFamily="34" charset="0"/>
                <a:ea typeface="Verdana" panose="020B0604030504040204" pitchFamily="34" charset="0"/>
                <a:cs typeface="Courier New" panose="02070309020205020404" pitchFamily="49" charset="0"/>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fontAlgn="auto">
              <a:spcBef>
                <a:spcPts val="0"/>
              </a:spcBef>
              <a:spcAft>
                <a:spcPts val="0"/>
              </a:spcAft>
              <a:buNone/>
            </a:pPr>
            <a:r>
              <a:rPr lang="en-US" sz="1800" dirty="0">
                <a:solidFill>
                  <a:prstClr val="black"/>
                </a:solidFill>
                <a:latin typeface="Quire Sans" panose="020B0502040400020003" pitchFamily="34" charset="0"/>
                <a:cs typeface="Quire Sans" panose="020B0502040400020003" pitchFamily="34" charset="0"/>
              </a:rPr>
              <a:t>Error Correction Code (ECC) Mechanism (e.g., SEC-DED, </a:t>
            </a:r>
            <a:r>
              <a:rPr lang="en-US" sz="1800" dirty="0" err="1">
                <a:solidFill>
                  <a:prstClr val="black"/>
                </a:solidFill>
                <a:latin typeface="Quire Sans" panose="020B0502040400020003" pitchFamily="34" charset="0"/>
                <a:cs typeface="Quire Sans" panose="020B0502040400020003" pitchFamily="34" charset="0"/>
              </a:rPr>
              <a:t>ChipKill</a:t>
            </a:r>
            <a:r>
              <a:rPr lang="en-US" sz="1800" dirty="0">
                <a:solidFill>
                  <a:prstClr val="black"/>
                </a:solidFill>
                <a:latin typeface="Quire Sans" panose="020B0502040400020003" pitchFamily="34" charset="0"/>
                <a:cs typeface="Quire Sans" panose="020B0502040400020003" pitchFamily="34" charset="0"/>
              </a:rPr>
              <a:t>) </a:t>
            </a:r>
            <a:r>
              <a:rPr lang="en-US" sz="1800" b="1" dirty="0">
                <a:solidFill>
                  <a:srgbClr val="236B9E"/>
                </a:solidFill>
                <a:latin typeface="Quire Sans" panose="020B0502040400020003" pitchFamily="34" charset="0"/>
                <a:cs typeface="Quire Sans" panose="020B0502040400020003" pitchFamily="34" charset="0"/>
              </a:rPr>
              <a:t>detects and corrects errors</a:t>
            </a:r>
            <a:r>
              <a:rPr lang="en-US" sz="1800" dirty="0">
                <a:solidFill>
                  <a:prstClr val="black"/>
                </a:solidFill>
                <a:latin typeface="Quire Sans" panose="020B0502040400020003" pitchFamily="34" charset="0"/>
                <a:cs typeface="Quire Sans" panose="020B0502040400020003" pitchFamily="34" charset="0"/>
              </a:rPr>
              <a:t>. </a:t>
            </a:r>
            <a:endParaRPr lang="en-US" sz="1800" b="1" dirty="0">
              <a:solidFill>
                <a:srgbClr val="5B9BD5">
                  <a:lumMod val="75000"/>
                </a:srgbClr>
              </a:solidFill>
              <a:latin typeface="Quire Sans" panose="020B0502040400020003" pitchFamily="34" charset="0"/>
              <a:cs typeface="Quire Sans" panose="020B0502040400020003" pitchFamily="34" charset="0"/>
            </a:endParaRPr>
          </a:p>
        </p:txBody>
      </p:sp>
      <p:pic>
        <p:nvPicPr>
          <p:cNvPr id="6146" name="Picture 2" descr="Server - Kostenlose comput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546" y="1212407"/>
            <a:ext cx="1992735" cy="199273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pu - Free computer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1081" y="1098956"/>
            <a:ext cx="2086306" cy="20863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am - Free computer icons"/>
          <p:cNvPicPr>
            <a:picLocks noChangeAspect="1" noChangeArrowheads="1"/>
          </p:cNvPicPr>
          <p:nvPr/>
        </p:nvPicPr>
        <p:blipFill rotWithShape="1">
          <a:blip r:embed="rId5">
            <a:extLst>
              <a:ext uri="{28A0092B-C50C-407E-A947-70E740481C1C}">
                <a14:useLocalDpi xmlns:a14="http://schemas.microsoft.com/office/drawing/2010/main" val="0"/>
              </a:ext>
            </a:extLst>
          </a:blip>
          <a:srcRect t="42260"/>
          <a:stretch/>
        </p:blipFill>
        <p:spPr bwMode="auto">
          <a:xfrm rot="5400000">
            <a:off x="6362183" y="1182063"/>
            <a:ext cx="3064036" cy="1769172"/>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99626A3D-AEC6-4864-8AE2-556FDB74F87A}"/>
              </a:ext>
            </a:extLst>
          </p:cNvPr>
          <p:cNvSpPr/>
          <p:nvPr/>
        </p:nvSpPr>
        <p:spPr>
          <a:xfrm>
            <a:off x="6920025" y="3609682"/>
            <a:ext cx="2151551" cy="830997"/>
          </a:xfrm>
          <a:prstGeom prst="rect">
            <a:avLst/>
          </a:prstGeom>
        </p:spPr>
        <p:txBody>
          <a:bodyPr wrap="none">
            <a:spAutoFit/>
          </a:bodyPr>
          <a:lstStyle/>
          <a:p>
            <a:pPr algn="ctr" fontAlgn="auto">
              <a:spcBef>
                <a:spcPts val="0"/>
              </a:spcBef>
              <a:spcAft>
                <a:spcPts val="0"/>
              </a:spcAft>
            </a:pPr>
            <a:r>
              <a:rPr lang="en-US" altLang="zh-CN" sz="2400" b="1" dirty="0">
                <a:solidFill>
                  <a:prstClr val="black"/>
                </a:solidFill>
                <a:latin typeface="Quire Sans" panose="020B0502040400020003" pitchFamily="34" charset="0"/>
                <a:ea typeface="+mn-ea"/>
                <a:cs typeface="Quire Sans" panose="020B0502040400020003" pitchFamily="34" charset="0"/>
              </a:rPr>
              <a:t>Main Memory</a:t>
            </a:r>
          </a:p>
          <a:p>
            <a:pPr algn="ctr" fontAlgn="auto">
              <a:spcBef>
                <a:spcPts val="0"/>
              </a:spcBef>
              <a:spcAft>
                <a:spcPts val="0"/>
              </a:spcAft>
            </a:pPr>
            <a:r>
              <a:rPr lang="en-US" sz="2400" b="1" dirty="0">
                <a:solidFill>
                  <a:prstClr val="black"/>
                </a:solidFill>
                <a:latin typeface="Quire Sans" panose="020B0502040400020003" pitchFamily="34" charset="0"/>
                <a:ea typeface="+mn-ea"/>
                <a:cs typeface="Quire Sans" panose="020B0502040400020003" pitchFamily="34" charset="0"/>
              </a:rPr>
              <a:t>(DRAM)</a:t>
            </a:r>
          </a:p>
        </p:txBody>
      </p:sp>
      <p:cxnSp>
        <p:nvCxnSpPr>
          <p:cNvPr id="15" name="Straight Arrow Connector 14">
            <a:extLst>
              <a:ext uri="{FF2B5EF4-FFF2-40B4-BE49-F238E27FC236}">
                <a16:creationId xmlns:a16="http://schemas.microsoft.com/office/drawing/2014/main" id="{48669FE0-F67D-4109-BFC3-B674ADDC3508}"/>
              </a:ext>
            </a:extLst>
          </p:cNvPr>
          <p:cNvCxnSpPr>
            <a:cxnSpLocks/>
          </p:cNvCxnSpPr>
          <p:nvPr/>
        </p:nvCxnSpPr>
        <p:spPr>
          <a:xfrm>
            <a:off x="2446977" y="2057971"/>
            <a:ext cx="1221652" cy="8678"/>
          </a:xfrm>
          <a:prstGeom prst="straightConnector1">
            <a:avLst/>
          </a:prstGeom>
          <a:ln w="1143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289" y="2316056"/>
            <a:ext cx="698819" cy="614015"/>
          </a:xfrm>
          <a:prstGeom prst="rect">
            <a:avLst/>
          </a:prstGeom>
        </p:spPr>
      </p:pic>
      <p:sp>
        <p:nvSpPr>
          <p:cNvPr id="25" name="Rectangle 24">
            <a:extLst>
              <a:ext uri="{FF2B5EF4-FFF2-40B4-BE49-F238E27FC236}">
                <a16:creationId xmlns:a16="http://schemas.microsoft.com/office/drawing/2014/main" id="{99626A3D-AEC6-4864-8AE2-556FDB74F87A}"/>
              </a:ext>
            </a:extLst>
          </p:cNvPr>
          <p:cNvSpPr/>
          <p:nvPr/>
        </p:nvSpPr>
        <p:spPr>
          <a:xfrm>
            <a:off x="3806365" y="3601572"/>
            <a:ext cx="1691490" cy="461665"/>
          </a:xfrm>
          <a:prstGeom prst="rect">
            <a:avLst/>
          </a:prstGeom>
        </p:spPr>
        <p:txBody>
          <a:bodyPr wrap="none">
            <a:spAutoFit/>
          </a:bodyPr>
          <a:lstStyle/>
          <a:p>
            <a:pPr algn="ctr" fontAlgn="auto">
              <a:spcBef>
                <a:spcPts val="0"/>
              </a:spcBef>
              <a:spcAft>
                <a:spcPts val="0"/>
              </a:spcAft>
            </a:pPr>
            <a:r>
              <a:rPr lang="en-US" sz="2400" b="1" dirty="0">
                <a:solidFill>
                  <a:prstClr val="black"/>
                </a:solidFill>
                <a:latin typeface="Quire Sans" panose="020B0502040400020003" pitchFamily="34" charset="0"/>
                <a:ea typeface="+mn-ea"/>
                <a:cs typeface="Quire Sans" panose="020B0502040400020003" pitchFamily="34" charset="0"/>
              </a:rPr>
              <a:t>Processor</a:t>
            </a:r>
          </a:p>
        </p:txBody>
      </p:sp>
      <p:sp>
        <p:nvSpPr>
          <p:cNvPr id="26" name="Rectangle 25">
            <a:extLst>
              <a:ext uri="{FF2B5EF4-FFF2-40B4-BE49-F238E27FC236}">
                <a16:creationId xmlns:a16="http://schemas.microsoft.com/office/drawing/2014/main" id="{61D36696-30D8-4775-8C5F-10AF934C1782}"/>
              </a:ext>
            </a:extLst>
          </p:cNvPr>
          <p:cNvSpPr/>
          <p:nvPr/>
        </p:nvSpPr>
        <p:spPr>
          <a:xfrm>
            <a:off x="2378291" y="1091404"/>
            <a:ext cx="1427780" cy="646331"/>
          </a:xfrm>
          <a:prstGeom prst="rect">
            <a:avLst/>
          </a:prstGeom>
        </p:spPr>
        <p:txBody>
          <a:bodyPr wrap="square">
            <a:spAutoFit/>
          </a:bodyPr>
          <a:lstStyle/>
          <a:p>
            <a:pPr algn="ctr" fontAlgn="auto">
              <a:spcBef>
                <a:spcPts val="0"/>
              </a:spcBef>
              <a:spcAft>
                <a:spcPts val="0"/>
              </a:spcAft>
            </a:pPr>
            <a:r>
              <a:rPr lang="en-US" b="1" dirty="0">
                <a:solidFill>
                  <a:prstClr val="black"/>
                </a:solidFill>
                <a:latin typeface="Quire Sans" panose="020B0502040400020003" pitchFamily="34" charset="0"/>
                <a:ea typeface="+mn-ea"/>
                <a:cs typeface="Quire Sans" panose="020B0502040400020003" pitchFamily="34" charset="0"/>
              </a:rPr>
              <a:t>Task Execution</a:t>
            </a:r>
          </a:p>
        </p:txBody>
      </p:sp>
      <p:sp>
        <p:nvSpPr>
          <p:cNvPr id="27" name="Rectangle 26">
            <a:extLst>
              <a:ext uri="{FF2B5EF4-FFF2-40B4-BE49-F238E27FC236}">
                <a16:creationId xmlns:a16="http://schemas.microsoft.com/office/drawing/2014/main" id="{61D36696-30D8-4775-8C5F-10AF934C1782}"/>
              </a:ext>
            </a:extLst>
          </p:cNvPr>
          <p:cNvSpPr/>
          <p:nvPr/>
        </p:nvSpPr>
        <p:spPr>
          <a:xfrm>
            <a:off x="5590955" y="1093598"/>
            <a:ext cx="1427780" cy="646331"/>
          </a:xfrm>
          <a:prstGeom prst="rect">
            <a:avLst/>
          </a:prstGeom>
        </p:spPr>
        <p:txBody>
          <a:bodyPr wrap="square">
            <a:spAutoFit/>
          </a:bodyPr>
          <a:lstStyle/>
          <a:p>
            <a:pPr algn="ctr" fontAlgn="auto">
              <a:spcBef>
                <a:spcPts val="0"/>
              </a:spcBef>
              <a:spcAft>
                <a:spcPts val="0"/>
              </a:spcAft>
            </a:pPr>
            <a:r>
              <a:rPr lang="en-US" b="1" dirty="0">
                <a:solidFill>
                  <a:prstClr val="black"/>
                </a:solidFill>
                <a:latin typeface="Quire Sans" panose="020B0502040400020003" pitchFamily="34" charset="0"/>
                <a:ea typeface="+mn-ea"/>
                <a:cs typeface="Quire Sans" panose="020B0502040400020003" pitchFamily="34" charset="0"/>
              </a:rPr>
              <a:t>Data </a:t>
            </a:r>
            <a:r>
              <a:rPr lang="en-US" altLang="zh-CN" b="1" dirty="0">
                <a:solidFill>
                  <a:prstClr val="black"/>
                </a:solidFill>
                <a:latin typeface="Quire Sans" panose="020B0502040400020003" pitchFamily="34" charset="0"/>
                <a:ea typeface="+mn-ea"/>
                <a:cs typeface="Quire Sans" panose="020B0502040400020003" pitchFamily="34" charset="0"/>
              </a:rPr>
              <a:t>Operation</a:t>
            </a:r>
            <a:endParaRPr lang="en-US" b="1" dirty="0">
              <a:solidFill>
                <a:prstClr val="black"/>
              </a:solidFill>
              <a:latin typeface="Quire Sans" panose="020B0502040400020003" pitchFamily="34" charset="0"/>
              <a:ea typeface="+mn-ea"/>
              <a:cs typeface="Quire Sans" panose="020B0502040400020003" pitchFamily="34" charset="0"/>
            </a:endParaRPr>
          </a:p>
        </p:txBody>
      </p:sp>
      <p:sp>
        <p:nvSpPr>
          <p:cNvPr id="13" name="Curved Down Arrow 12"/>
          <p:cNvSpPr/>
          <p:nvPr/>
        </p:nvSpPr>
        <p:spPr>
          <a:xfrm rot="10800000">
            <a:off x="5437801" y="2318940"/>
            <a:ext cx="1673414" cy="499883"/>
          </a:xfrm>
          <a:prstGeom prst="curvedDown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Down Arrow 32"/>
          <p:cNvSpPr/>
          <p:nvPr/>
        </p:nvSpPr>
        <p:spPr>
          <a:xfrm rot="10800000">
            <a:off x="2446977" y="2350479"/>
            <a:ext cx="1221652" cy="430041"/>
          </a:xfrm>
          <a:prstGeom prst="curvedDown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61D36696-30D8-4775-8C5F-10AF934C1782}"/>
              </a:ext>
            </a:extLst>
          </p:cNvPr>
          <p:cNvSpPr/>
          <p:nvPr/>
        </p:nvSpPr>
        <p:spPr>
          <a:xfrm>
            <a:off x="5453364" y="2837325"/>
            <a:ext cx="1739394" cy="646331"/>
          </a:xfrm>
          <a:prstGeom prst="rect">
            <a:avLst/>
          </a:prstGeom>
        </p:spPr>
        <p:txBody>
          <a:bodyPr wrap="square">
            <a:spAutoFit/>
          </a:bodyPr>
          <a:lstStyle/>
          <a:p>
            <a:pPr algn="ctr" fontAlgn="auto">
              <a:spcBef>
                <a:spcPts val="0"/>
              </a:spcBef>
              <a:spcAft>
                <a:spcPts val="0"/>
              </a:spcAft>
            </a:pPr>
            <a:r>
              <a:rPr lang="en-US" b="1" dirty="0">
                <a:solidFill>
                  <a:schemeClr val="accent1"/>
                </a:solidFill>
                <a:latin typeface="Quire Sans" panose="020B0502040400020003" pitchFamily="34" charset="0"/>
                <a:ea typeface="+mn-ea"/>
                <a:cs typeface="Quire Sans" panose="020B0502040400020003" pitchFamily="34" charset="0"/>
              </a:rPr>
              <a:t>Erroneous Data</a:t>
            </a:r>
          </a:p>
        </p:txBody>
      </p:sp>
      <p:sp>
        <p:nvSpPr>
          <p:cNvPr id="35" name="Rectangle 34">
            <a:extLst>
              <a:ext uri="{FF2B5EF4-FFF2-40B4-BE49-F238E27FC236}">
                <a16:creationId xmlns:a16="http://schemas.microsoft.com/office/drawing/2014/main" id="{61D36696-30D8-4775-8C5F-10AF934C1782}"/>
              </a:ext>
            </a:extLst>
          </p:cNvPr>
          <p:cNvSpPr/>
          <p:nvPr/>
        </p:nvSpPr>
        <p:spPr>
          <a:xfrm>
            <a:off x="2307059" y="2813326"/>
            <a:ext cx="1739394" cy="369332"/>
          </a:xfrm>
          <a:prstGeom prst="rect">
            <a:avLst/>
          </a:prstGeom>
        </p:spPr>
        <p:txBody>
          <a:bodyPr wrap="square">
            <a:spAutoFit/>
          </a:bodyPr>
          <a:lstStyle/>
          <a:p>
            <a:pPr algn="ctr" fontAlgn="auto">
              <a:spcBef>
                <a:spcPts val="0"/>
              </a:spcBef>
              <a:spcAft>
                <a:spcPts val="0"/>
              </a:spcAft>
            </a:pPr>
            <a:r>
              <a:rPr lang="en-US" b="1" dirty="0">
                <a:solidFill>
                  <a:schemeClr val="accent1"/>
                </a:solidFill>
                <a:latin typeface="Quire Sans" panose="020B0502040400020003" pitchFamily="34" charset="0"/>
                <a:ea typeface="+mn-ea"/>
                <a:cs typeface="Quire Sans" panose="020B0502040400020003" pitchFamily="34" charset="0"/>
              </a:rPr>
              <a:t>Task Failed</a:t>
            </a:r>
          </a:p>
        </p:txBody>
      </p:sp>
      <p:sp>
        <p:nvSpPr>
          <p:cNvPr id="14" name="Lightning Bolt 13"/>
          <p:cNvSpPr/>
          <p:nvPr/>
        </p:nvSpPr>
        <p:spPr>
          <a:xfrm>
            <a:off x="6847491" y="810004"/>
            <a:ext cx="564780" cy="490134"/>
          </a:xfrm>
          <a:prstGeom prst="lightningBol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2"/>
          <p:cNvSpPr>
            <a:spLocks noGrp="1"/>
          </p:cNvSpPr>
          <p:nvPr>
            <p:ph type="title"/>
          </p:nvPr>
        </p:nvSpPr>
        <p:spPr>
          <a:xfrm>
            <a:off x="352287" y="109286"/>
            <a:ext cx="8355072" cy="552450"/>
          </a:xfrm>
        </p:spPr>
        <p:txBody>
          <a:bodyPr/>
          <a:lstStyle/>
          <a:p>
            <a:r>
              <a:rPr lang="en-US" sz="2800" b="1" dirty="0">
                <a:latin typeface="Helvetica" panose="020B0604020202020204" pitchFamily="34" charset="0"/>
                <a:cs typeface="Helvetica" panose="020B0604020202020204" pitchFamily="34" charset="0"/>
              </a:rPr>
              <a:t>How Memory Failure Causes Server Crashes?</a:t>
            </a:r>
          </a:p>
        </p:txBody>
      </p:sp>
      <p:sp>
        <p:nvSpPr>
          <p:cNvPr id="42" name="Rectangle: Rounded Corners 59">
            <a:extLst>
              <a:ext uri="{FF2B5EF4-FFF2-40B4-BE49-F238E27FC236}">
                <a16:creationId xmlns:a16="http://schemas.microsoft.com/office/drawing/2014/main" id="{20FA04AE-015C-43C9-898E-88BBC6511469}"/>
              </a:ext>
            </a:extLst>
          </p:cNvPr>
          <p:cNvSpPr/>
          <p:nvPr/>
        </p:nvSpPr>
        <p:spPr>
          <a:xfrm>
            <a:off x="3650726" y="785978"/>
            <a:ext cx="1896720" cy="3317903"/>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000" b="1" i="1" dirty="0">
              <a:solidFill>
                <a:schemeClr val="tx1"/>
              </a:solidFill>
              <a:latin typeface="Quire Sans" panose="020B0604020202020204" charset="0"/>
              <a:cs typeface="Quire Sans" panose="020B0604020202020204" charset="0"/>
            </a:endParaRPr>
          </a:p>
        </p:txBody>
      </p:sp>
      <p:sp>
        <p:nvSpPr>
          <p:cNvPr id="43" name="Rectangle 42">
            <a:extLst>
              <a:ext uri="{FF2B5EF4-FFF2-40B4-BE49-F238E27FC236}">
                <a16:creationId xmlns:a16="http://schemas.microsoft.com/office/drawing/2014/main" id="{99626A3D-AEC6-4864-8AE2-556FDB74F87A}"/>
              </a:ext>
            </a:extLst>
          </p:cNvPr>
          <p:cNvSpPr/>
          <p:nvPr/>
        </p:nvSpPr>
        <p:spPr>
          <a:xfrm>
            <a:off x="3760167" y="745560"/>
            <a:ext cx="1691490" cy="461665"/>
          </a:xfrm>
          <a:prstGeom prst="rect">
            <a:avLst/>
          </a:prstGeom>
        </p:spPr>
        <p:txBody>
          <a:bodyPr wrap="none">
            <a:spAutoFit/>
          </a:bodyPr>
          <a:lstStyle/>
          <a:p>
            <a:pPr algn="ctr" fontAlgn="auto">
              <a:spcBef>
                <a:spcPts val="0"/>
              </a:spcBef>
              <a:spcAft>
                <a:spcPts val="0"/>
              </a:spcAft>
            </a:pPr>
            <a:r>
              <a:rPr lang="en-US" sz="2400" b="1" dirty="0">
                <a:solidFill>
                  <a:prstClr val="black"/>
                </a:solidFill>
                <a:latin typeface="Quire Sans" panose="020B0502040400020003" pitchFamily="34" charset="0"/>
                <a:ea typeface="+mn-ea"/>
                <a:cs typeface="Quire Sans" panose="020B0502040400020003" pitchFamily="34" charset="0"/>
              </a:rPr>
              <a:t>Processor</a:t>
            </a:r>
          </a:p>
        </p:txBody>
      </p:sp>
      <p:sp>
        <p:nvSpPr>
          <p:cNvPr id="44" name="Lightning Bolt 43"/>
          <p:cNvSpPr/>
          <p:nvPr/>
        </p:nvSpPr>
        <p:spPr>
          <a:xfrm>
            <a:off x="8275271" y="806966"/>
            <a:ext cx="564780" cy="490134"/>
          </a:xfrm>
          <a:prstGeom prst="lightningBol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ightning Bolt 44"/>
          <p:cNvSpPr/>
          <p:nvPr/>
        </p:nvSpPr>
        <p:spPr>
          <a:xfrm>
            <a:off x="7001525" y="2637627"/>
            <a:ext cx="564780" cy="490134"/>
          </a:xfrm>
          <a:prstGeom prst="lightningBol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ightning Bolt 45"/>
          <p:cNvSpPr/>
          <p:nvPr/>
        </p:nvSpPr>
        <p:spPr>
          <a:xfrm>
            <a:off x="8275271" y="2670356"/>
            <a:ext cx="564780" cy="490134"/>
          </a:xfrm>
          <a:prstGeom prst="lightningBol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9626A3D-AEC6-4864-8AE2-556FDB74F87A}"/>
              </a:ext>
            </a:extLst>
          </p:cNvPr>
          <p:cNvSpPr/>
          <p:nvPr/>
        </p:nvSpPr>
        <p:spPr>
          <a:xfrm>
            <a:off x="1074482" y="3593711"/>
            <a:ext cx="1144865" cy="461665"/>
          </a:xfrm>
          <a:prstGeom prst="rect">
            <a:avLst/>
          </a:prstGeom>
        </p:spPr>
        <p:txBody>
          <a:bodyPr wrap="none">
            <a:spAutoFit/>
          </a:bodyPr>
          <a:lstStyle/>
          <a:p>
            <a:pPr algn="ctr" fontAlgn="auto">
              <a:spcBef>
                <a:spcPts val="0"/>
              </a:spcBef>
              <a:spcAft>
                <a:spcPts val="0"/>
              </a:spcAft>
            </a:pPr>
            <a:r>
              <a:rPr lang="en-US" sz="2400" b="1" dirty="0">
                <a:solidFill>
                  <a:prstClr val="black"/>
                </a:solidFill>
                <a:latin typeface="Quire Sans" panose="020B0502040400020003" pitchFamily="34" charset="0"/>
                <a:ea typeface="+mn-ea"/>
                <a:cs typeface="Quire Sans" panose="020B0502040400020003" pitchFamily="34" charset="0"/>
              </a:rPr>
              <a:t>Server</a:t>
            </a:r>
          </a:p>
        </p:txBody>
      </p:sp>
      <p:cxnSp>
        <p:nvCxnSpPr>
          <p:cNvPr id="52" name="Straight Arrow Connector 51">
            <a:extLst>
              <a:ext uri="{FF2B5EF4-FFF2-40B4-BE49-F238E27FC236}">
                <a16:creationId xmlns:a16="http://schemas.microsoft.com/office/drawing/2014/main" id="{1F174FFC-44D3-4CB6-B73D-1D87F9CA3373}"/>
              </a:ext>
            </a:extLst>
          </p:cNvPr>
          <p:cNvCxnSpPr>
            <a:cxnSpLocks/>
            <a:stCxn id="51" idx="0"/>
          </p:cNvCxnSpPr>
          <p:nvPr/>
        </p:nvCxnSpPr>
        <p:spPr>
          <a:xfrm flipV="1">
            <a:off x="2177442" y="3483656"/>
            <a:ext cx="1689893" cy="657333"/>
          </a:xfrm>
          <a:prstGeom prst="straightConnector1">
            <a:avLst/>
          </a:prstGeom>
          <a:ln w="76200">
            <a:solidFill>
              <a:srgbClr val="236B9E"/>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65DDE869-F632-4D30-AD95-ED975E52F8EB}"/>
              </a:ext>
            </a:extLst>
          </p:cNvPr>
          <p:cNvGrpSpPr/>
          <p:nvPr/>
        </p:nvGrpSpPr>
        <p:grpSpPr>
          <a:xfrm>
            <a:off x="4219575" y="4257443"/>
            <a:ext cx="4149152" cy="692905"/>
            <a:chOff x="4643479" y="4167949"/>
            <a:chExt cx="4111419" cy="703035"/>
          </a:xfrm>
        </p:grpSpPr>
        <p:sp>
          <p:nvSpPr>
            <p:cNvPr id="62" name="Oval 61">
              <a:extLst>
                <a:ext uri="{FF2B5EF4-FFF2-40B4-BE49-F238E27FC236}">
                  <a16:creationId xmlns:a16="http://schemas.microsoft.com/office/drawing/2014/main" id="{ED4E4988-0577-45A8-85BA-6A972441231C}"/>
                </a:ext>
              </a:extLst>
            </p:cNvPr>
            <p:cNvSpPr/>
            <p:nvPr/>
          </p:nvSpPr>
          <p:spPr>
            <a:xfrm>
              <a:off x="4643479" y="4167949"/>
              <a:ext cx="434165" cy="469241"/>
            </a:xfrm>
            <a:prstGeom prst="ellipse">
              <a:avLst/>
            </a:prstGeom>
            <a:solidFill>
              <a:srgbClr val="ED7D31">
                <a:lumMod val="20000"/>
                <a:lumOff val="80000"/>
              </a:srgbClr>
            </a:solid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4000" noProof="0" dirty="0">
                  <a:ln>
                    <a:noFill/>
                  </a:ln>
                  <a:solidFill>
                    <a:srgbClr val="C00000"/>
                  </a:solidFill>
                  <a:effectLst/>
                  <a:uLnTx/>
                  <a:uFillTx/>
                  <a:latin typeface="Quire Sans" panose="020B0502040400020003" pitchFamily="34" charset="0"/>
                  <a:ea typeface="+mn-ea"/>
                  <a:cs typeface="Quire Sans" panose="020B0502040400020003" pitchFamily="34" charset="0"/>
                </a:rPr>
                <a:t>✕</a:t>
              </a:r>
            </a:p>
          </p:txBody>
        </p:sp>
        <p:sp>
          <p:nvSpPr>
            <p:cNvPr id="63" name="TextBox 62">
              <a:extLst>
                <a:ext uri="{FF2B5EF4-FFF2-40B4-BE49-F238E27FC236}">
                  <a16:creationId xmlns:a16="http://schemas.microsoft.com/office/drawing/2014/main" id="{5CACFF5D-3986-4393-B474-CEC59128DFB4}"/>
                </a:ext>
              </a:extLst>
            </p:cNvPr>
            <p:cNvSpPr txBox="1"/>
            <p:nvPr/>
          </p:nvSpPr>
          <p:spPr>
            <a:xfrm>
              <a:off x="5072080" y="4215204"/>
              <a:ext cx="3682818" cy="65578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1" u="sng" kern="0" dirty="0">
                  <a:solidFill>
                    <a:srgbClr val="C00000"/>
                  </a:solidFill>
                  <a:latin typeface="Quire Sans" panose="020B0502040400020003" pitchFamily="34" charset="0"/>
                  <a:ea typeface="+mn-ea"/>
                  <a:cs typeface="Quire Sans" panose="020B0502040400020003" pitchFamily="34" charset="0"/>
                </a:rPr>
                <a:t>Problem:</a:t>
              </a:r>
              <a:r>
                <a:rPr lang="en-US" b="1" kern="0" dirty="0">
                  <a:solidFill>
                    <a:srgbClr val="C00000"/>
                  </a:solidFill>
                  <a:latin typeface="Quire Sans" panose="020B0502040400020003" pitchFamily="34" charset="0"/>
                  <a:ea typeface="+mn-ea"/>
                  <a:cs typeface="Quire Sans" panose="020B0502040400020003" pitchFamily="34" charset="0"/>
                </a:rPr>
                <a:t> ECC is unable to correct all errors.</a:t>
              </a:r>
              <a:endParaRPr kumimoji="0" lang="en-US" b="0" i="0" u="none" strike="noStrike" kern="0" cap="none" spc="0" normalizeH="0" baseline="0" noProof="0" dirty="0">
                <a:ln>
                  <a:noFill/>
                </a:ln>
                <a:solidFill>
                  <a:prstClr val="black"/>
                </a:solidFill>
                <a:effectLst/>
                <a:uLnTx/>
                <a:uFillTx/>
                <a:latin typeface="Quire Sans" panose="020B0502040400020003" pitchFamily="34" charset="0"/>
                <a:ea typeface="+mn-ea"/>
                <a:cs typeface="Quire Sans" panose="020B0502040400020003" pitchFamily="34" charset="0"/>
              </a:endParaRPr>
            </a:p>
          </p:txBody>
        </p:sp>
      </p:grpSp>
      <p:sp>
        <p:nvSpPr>
          <p:cNvPr id="37" name="Rectangle 36">
            <a:extLst>
              <a:ext uri="{FF2B5EF4-FFF2-40B4-BE49-F238E27FC236}">
                <a16:creationId xmlns:a16="http://schemas.microsoft.com/office/drawing/2014/main" id="{9FEBE94D-2594-43CB-9A73-29AB4ECDA5F7}"/>
              </a:ext>
            </a:extLst>
          </p:cNvPr>
          <p:cNvSpPr/>
          <p:nvPr/>
        </p:nvSpPr>
        <p:spPr>
          <a:xfrm>
            <a:off x="126595" y="619549"/>
            <a:ext cx="8825248" cy="4377373"/>
          </a:xfrm>
          <a:prstGeom prst="rect">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Quire Sans" panose="020B0502040400020003" pitchFamily="34" charset="0"/>
              <a:cs typeface="Quire Sans" panose="020B0502040400020003" pitchFamily="34" charset="0"/>
            </a:endParaRPr>
          </a:p>
        </p:txBody>
      </p:sp>
      <p:grpSp>
        <p:nvGrpSpPr>
          <p:cNvPr id="30" name="Group 29">
            <a:extLst>
              <a:ext uri="{FF2B5EF4-FFF2-40B4-BE49-F238E27FC236}">
                <a16:creationId xmlns:a16="http://schemas.microsoft.com/office/drawing/2014/main" id="{F986C133-7990-34D8-47EF-B36683C4DA86}"/>
              </a:ext>
            </a:extLst>
          </p:cNvPr>
          <p:cNvGrpSpPr/>
          <p:nvPr/>
        </p:nvGrpSpPr>
        <p:grpSpPr>
          <a:xfrm>
            <a:off x="133492" y="1878724"/>
            <a:ext cx="8931187" cy="1512732"/>
            <a:chOff x="1643281" y="4277223"/>
            <a:chExt cx="6864225" cy="1927677"/>
          </a:xfrm>
        </p:grpSpPr>
        <p:sp>
          <p:nvSpPr>
            <p:cNvPr id="31" name="Rounded Rectangle 30">
              <a:extLst>
                <a:ext uri="{FF2B5EF4-FFF2-40B4-BE49-F238E27FC236}">
                  <a16:creationId xmlns:a16="http://schemas.microsoft.com/office/drawing/2014/main" id="{59D7BD58-1A5F-8A77-5D39-163F5A74D5E7}"/>
                </a:ext>
              </a:extLst>
            </p:cNvPr>
            <p:cNvSpPr/>
            <p:nvPr/>
          </p:nvSpPr>
          <p:spPr>
            <a:xfrm>
              <a:off x="1643281" y="4277224"/>
              <a:ext cx="6864225" cy="1467717"/>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ound Same Side Corner Rectangle 31">
              <a:extLst>
                <a:ext uri="{FF2B5EF4-FFF2-40B4-BE49-F238E27FC236}">
                  <a16:creationId xmlns:a16="http://schemas.microsoft.com/office/drawing/2014/main" id="{B7B2B7E9-3968-1E21-1FB3-4118BC26ECED}"/>
                </a:ext>
              </a:extLst>
            </p:cNvPr>
            <p:cNvSpPr/>
            <p:nvPr/>
          </p:nvSpPr>
          <p:spPr>
            <a:xfrm>
              <a:off x="1643281" y="4277223"/>
              <a:ext cx="6864225" cy="369905"/>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1" u="sng" strike="noStrike" kern="0" cap="none" spc="0" normalizeH="0" baseline="0" noProof="0" dirty="0">
                  <a:ln>
                    <a:noFill/>
                  </a:ln>
                  <a:solidFill>
                    <a:prstClr val="white"/>
                  </a:solidFill>
                  <a:effectLst/>
                  <a:uLnTx/>
                  <a:uFillTx/>
                  <a:latin typeface="Quire Sans" panose="020B0604020202020204" charset="0"/>
                  <a:ea typeface="+mn-ea"/>
                  <a:cs typeface="Quire Sans" panose="020B0604020202020204" charset="0"/>
                </a:rPr>
                <a:t>MOTIVATION</a:t>
              </a:r>
              <a:endParaRPr kumimoji="0" lang="en-US" sz="1400" b="1" i="1" u="sng" strike="noStrike" kern="0" cap="none" spc="0" normalizeH="0" baseline="0" noProof="0" dirty="0">
                <a:ln>
                  <a:noFill/>
                </a:ln>
                <a:solidFill>
                  <a:prstClr val="white"/>
                </a:solidFill>
                <a:effectLst/>
                <a:uLnTx/>
                <a:uFillTx/>
                <a:latin typeface="Quire Sans" panose="020B0604020202020204" charset="0"/>
                <a:ea typeface="+mn-ea"/>
                <a:cs typeface="Quire Sans" panose="020B0604020202020204" charset="0"/>
              </a:endParaRPr>
            </a:p>
          </p:txBody>
        </p:sp>
        <p:sp>
          <p:nvSpPr>
            <p:cNvPr id="36" name="TextBox 35">
              <a:extLst>
                <a:ext uri="{FF2B5EF4-FFF2-40B4-BE49-F238E27FC236}">
                  <a16:creationId xmlns:a16="http://schemas.microsoft.com/office/drawing/2014/main" id="{CFEE68AF-A4BA-EBD2-381C-79842F7A3E88}"/>
                </a:ext>
              </a:extLst>
            </p:cNvPr>
            <p:cNvSpPr txBox="1"/>
            <p:nvPr/>
          </p:nvSpPr>
          <p:spPr>
            <a:xfrm>
              <a:off x="1643281" y="4675319"/>
              <a:ext cx="6864225" cy="1529581"/>
            </a:xfrm>
            <a:prstGeom prst="rect">
              <a:avLst/>
            </a:prstGeom>
            <a:noFill/>
          </p:spPr>
          <p:txBody>
            <a:bodyPr wrap="square" lIns="180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Quire Sans" panose="020B0604020202020204" charset="0"/>
                  <a:ea typeface="Cambria"/>
                  <a:cs typeface="Quire Sans" panose="020B0604020202020204" charset="0"/>
                </a:rPr>
                <a:t>To avoid server crashes, Machine Learning (ML) are introduced to predict memory failures and reduce VM interruptions.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mbria"/>
                  <a:ea typeface="Cambria"/>
                </a:rPr>
                <a:t>.</a:t>
              </a:r>
            </a:p>
          </p:txBody>
        </p:sp>
      </p:grpSp>
    </p:spTree>
    <p:extLst>
      <p:ext uri="{BB962C8B-B14F-4D97-AF65-F5344CB8AC3E}">
        <p14:creationId xmlns:p14="http://schemas.microsoft.com/office/powerpoint/2010/main" val="133659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1" grpId="0"/>
      <p:bldP spid="53" grpId="0"/>
      <p:bldP spid="25" grpId="0"/>
      <p:bldP spid="25" grpId="1"/>
      <p:bldP spid="26" grpId="0"/>
      <p:bldP spid="27" grpId="0"/>
      <p:bldP spid="13" grpId="0" animBg="1"/>
      <p:bldP spid="33" grpId="0" animBg="1"/>
      <p:bldP spid="34" grpId="0"/>
      <p:bldP spid="35" grpId="0"/>
      <p:bldP spid="14" grpId="0" animBg="1"/>
      <p:bldP spid="42" grpId="0" animBg="1"/>
      <p:bldP spid="43" grpId="0"/>
      <p:bldP spid="44" grpId="0" animBg="1"/>
      <p:bldP spid="45" grpId="0" animBg="1"/>
      <p:bldP spid="46" grpId="0" animBg="1"/>
      <p:bldP spid="48"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6"/>
          <p:cNvSpPr txBox="1"/>
          <p:nvPr/>
        </p:nvSpPr>
        <p:spPr>
          <a:xfrm>
            <a:off x="535939" y="983820"/>
            <a:ext cx="8446136" cy="3323987"/>
          </a:xfrm>
          <a:prstGeom prst="rect">
            <a:avLst/>
          </a:prstGeom>
          <a:noFill/>
        </p:spPr>
        <p:txBody>
          <a:bodyPr wrap="square" lIns="0" tIns="0" rIns="0" bIns="0" rtlCol="0">
            <a:spAutoFit/>
          </a:bodyPr>
          <a:lstStyle/>
          <a:p>
            <a:pPr algn="l"/>
            <a:r>
              <a:rPr kumimoji="1" lang="en-US" altLang="zh-CN" sz="1600" b="1" dirty="0">
                <a:solidFill>
                  <a:srgbClr val="000000"/>
                </a:solidFill>
                <a:latin typeface="Quire Sans" panose="020B0604020202020204" charset="0"/>
                <a:ea typeface="Microsoft YaHei" panose="020B0503020204020204" pitchFamily="34" charset="-122"/>
                <a:cs typeface="Quire Sans" panose="020B0604020202020204" charset="0"/>
              </a:rPr>
              <a:t>Memory Faults:</a:t>
            </a:r>
          </a:p>
          <a:p>
            <a:pPr marL="628650" lvl="1" indent="-171450">
              <a:buFont typeface="Arial" panose="020B0604020202020204" pitchFamily="34" charset="0"/>
              <a:buChar char="•"/>
            </a:pP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The underlying causes of an error in DRAM. </a:t>
            </a:r>
          </a:p>
          <a:p>
            <a:pPr marL="1085850" lvl="2" indent="-171450">
              <a:buFont typeface="Arial" panose="020B0604020202020204" pitchFamily="34" charset="0"/>
              <a:buChar char="•"/>
            </a:pPr>
            <a:r>
              <a:rPr kumimoji="1" lang="en-US" altLang="zh-CN" sz="1400" b="1" dirty="0">
                <a:solidFill>
                  <a:srgbClr val="000000"/>
                </a:solidFill>
                <a:latin typeface="Quire Sans" panose="020B0604020202020204" charset="0"/>
                <a:ea typeface="Microsoft YaHei" panose="020B0503020204020204" pitchFamily="34" charset="-122"/>
                <a:cs typeface="Quire Sans" panose="020B0604020202020204" charset="0"/>
              </a:rPr>
              <a:t>Soft Faults</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 particle impacts, cosmic rays. --recoverable</a:t>
            </a:r>
          </a:p>
          <a:p>
            <a:pPr marL="1085850" lvl="2" indent="-171450">
              <a:buFont typeface="Arial" panose="020B0604020202020204" pitchFamily="34" charset="0"/>
              <a:buChar char="•"/>
            </a:pPr>
            <a:r>
              <a:rPr kumimoji="1" lang="en-US" altLang="zh-CN" sz="1400" b="1" dirty="0">
                <a:solidFill>
                  <a:srgbClr val="000000"/>
                </a:solidFill>
                <a:latin typeface="Quire Sans" panose="020B0604020202020204" charset="0"/>
                <a:ea typeface="Microsoft YaHei" panose="020B0503020204020204" pitchFamily="34" charset="-122"/>
                <a:cs typeface="Quire Sans" panose="020B0604020202020204" charset="0"/>
              </a:rPr>
              <a:t>Hard Faults</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 ware-out, manufacture defect. --repeatable</a:t>
            </a:r>
          </a:p>
          <a:p>
            <a:r>
              <a:rPr kumimoji="1" lang="en-US" altLang="zh-CN" sz="1600" b="1" dirty="0">
                <a:solidFill>
                  <a:srgbClr val="000000"/>
                </a:solidFill>
                <a:latin typeface="Quire Sans" panose="020B0604020202020204" charset="0"/>
                <a:ea typeface="Microsoft YaHei" panose="020B0503020204020204" pitchFamily="34" charset="-122"/>
                <a:cs typeface="Quire Sans" panose="020B0604020202020204" charset="0"/>
              </a:rPr>
              <a:t>Memory Errors:</a:t>
            </a:r>
          </a:p>
          <a:p>
            <a:pPr marL="628650" lvl="1" indent="-171450">
              <a:buFont typeface="Arial" panose="020B0604020202020204" pitchFamily="34" charset="0"/>
              <a:buChar char="•"/>
            </a:pPr>
            <a:r>
              <a:rPr kumimoji="1" lang="en-US" altLang="zh-CN" sz="1400" b="1" dirty="0">
                <a:solidFill>
                  <a:srgbClr val="000000"/>
                </a:solidFill>
                <a:latin typeface="Quire Sans" panose="020B0604020202020204" charset="0"/>
                <a:ea typeface="Microsoft YaHei" panose="020B0503020204020204" pitchFamily="34" charset="-122"/>
                <a:cs typeface="Quire Sans" panose="020B0604020202020204" charset="0"/>
              </a:rPr>
              <a:t>Correctable Error (CE): </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Errors that can be corrected by ECC mechanism.</a:t>
            </a:r>
          </a:p>
          <a:p>
            <a:pPr marL="628650" lvl="1" indent="-171450">
              <a:buFont typeface="Arial" panose="020B0604020202020204" pitchFamily="34" charset="0"/>
              <a:buChar char="•"/>
            </a:pPr>
            <a:r>
              <a:rPr kumimoji="1" lang="en-US" altLang="zh-CN" sz="1400" b="1" dirty="0">
                <a:solidFill>
                  <a:srgbClr val="000000"/>
                </a:solidFill>
                <a:latin typeface="Quire Sans" panose="020B0604020202020204" charset="0"/>
                <a:ea typeface="Microsoft YaHei" panose="020B0503020204020204" pitchFamily="34" charset="-122"/>
                <a:cs typeface="Quire Sans" panose="020B0604020202020204" charset="0"/>
              </a:rPr>
              <a:t>Uncorrectable error (UE): </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uncorrected by ECC mechanism.</a:t>
            </a:r>
          </a:p>
          <a:p>
            <a:pPr marL="1085850" lvl="2" indent="-171450">
              <a:buFont typeface="Arial" panose="020B0604020202020204" pitchFamily="34" charset="0"/>
              <a:buChar char="•"/>
            </a:pPr>
            <a:r>
              <a:rPr kumimoji="1" lang="en-US" altLang="zh-CN" sz="1400" b="1" dirty="0">
                <a:solidFill>
                  <a:srgbClr val="000000"/>
                </a:solidFill>
                <a:latin typeface="Quire Sans" panose="020B0604020202020204" charset="0"/>
                <a:ea typeface="Microsoft YaHei" panose="020B0503020204020204" pitchFamily="34" charset="-122"/>
                <a:cs typeface="Quire Sans" panose="020B0604020202020204" charset="0"/>
              </a:rPr>
              <a:t>Sudden UE</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 UEs that instantly corrupt data.</a:t>
            </a:r>
          </a:p>
          <a:p>
            <a:pPr marL="1085850" lvl="2" indent="-171450">
              <a:buFont typeface="Arial" panose="020B0604020202020204" pitchFamily="34" charset="0"/>
              <a:buChar char="•"/>
            </a:pPr>
            <a:r>
              <a:rPr kumimoji="1" lang="en-US" altLang="zh-CN" sz="1400" b="1" dirty="0">
                <a:solidFill>
                  <a:srgbClr val="000000"/>
                </a:solidFill>
                <a:latin typeface="Quire Sans" panose="020B0604020202020204" charset="0"/>
                <a:ea typeface="Microsoft YaHei" panose="020B0503020204020204" pitchFamily="34" charset="-122"/>
                <a:cs typeface="Quire Sans" panose="020B0604020202020204" charset="0"/>
              </a:rPr>
              <a:t>Predictable UE</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 UEs that start as correctable errors and evolve to severe UEs.</a:t>
            </a:r>
          </a:p>
          <a:p>
            <a:pPr marL="1543050" lvl="3" indent="-171450">
              <a:buFont typeface="Wingdings" panose="05000000000000000000" pitchFamily="2" charset="2"/>
              <a:buChar char="Ø"/>
            </a:pPr>
            <a:r>
              <a:rPr kumimoji="1" lang="en-US" altLang="zh-CN" sz="1400" b="1" dirty="0">
                <a:solidFill>
                  <a:srgbClr val="000000"/>
                </a:solidFill>
                <a:latin typeface="Quire Sans" panose="020B0604020202020204" charset="0"/>
                <a:ea typeface="Microsoft YaHei" panose="020B0503020204020204" pitchFamily="34" charset="-122"/>
                <a:cs typeface="Quire Sans" panose="020B0604020202020204" charset="0"/>
              </a:rPr>
              <a:t>As-yet-unconsumed (AYU) UCE: </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UCEs that have been </a:t>
            </a:r>
            <a:r>
              <a:rPr kumimoji="1" lang="en-US" altLang="zh-CN" sz="1400" b="1" dirty="0">
                <a:solidFill>
                  <a:srgbClr val="236B9E"/>
                </a:solidFill>
                <a:latin typeface="Quire Sans" panose="020B0604020202020204" charset="0"/>
                <a:ea typeface="Microsoft YaHei" panose="020B0503020204020204" pitchFamily="34" charset="-122"/>
                <a:cs typeface="Quire Sans" panose="020B0604020202020204" charset="0"/>
              </a:rPr>
              <a:t>detected but not yet consumed </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by the system or processors, e.g., Intel’s UCNA, Patrol Scrubbing UCE.</a:t>
            </a:r>
          </a:p>
          <a:p>
            <a:pPr marL="1543050" lvl="3" indent="-171450">
              <a:buFont typeface="Wingdings" panose="05000000000000000000" pitchFamily="2" charset="2"/>
              <a:buChar char="Ø"/>
            </a:pPr>
            <a:r>
              <a:rPr kumimoji="1" lang="en-US" altLang="zh-CN" sz="1400" b="1" dirty="0">
                <a:solidFill>
                  <a:srgbClr val="000000"/>
                </a:solidFill>
                <a:latin typeface="Quire Sans" panose="020B0604020202020204" charset="0"/>
                <a:ea typeface="Microsoft YaHei" panose="020B0503020204020204" pitchFamily="34" charset="-122"/>
                <a:cs typeface="Quire Sans" panose="020B0604020202020204" charset="0"/>
              </a:rPr>
              <a:t>Critical UCE: </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UCEs that typically </a:t>
            </a:r>
            <a:r>
              <a:rPr kumimoji="1" lang="en-US" altLang="zh-CN" sz="1400" b="1" dirty="0">
                <a:solidFill>
                  <a:srgbClr val="236B9E"/>
                </a:solidFill>
                <a:latin typeface="Quire Sans" panose="020B0604020202020204" charset="0"/>
                <a:ea typeface="Microsoft YaHei" panose="020B0503020204020204" pitchFamily="34" charset="-122"/>
                <a:cs typeface="Quire Sans" panose="020B0604020202020204" charset="0"/>
              </a:rPr>
              <a:t>lead to service interruptions</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a:t>
            </a:r>
          </a:p>
          <a:p>
            <a:pPr algn="l"/>
            <a:r>
              <a:rPr kumimoji="1" lang="en-US" altLang="zh-CN" sz="1600" b="1" dirty="0">
                <a:solidFill>
                  <a:srgbClr val="000000"/>
                </a:solidFill>
                <a:latin typeface="Quire Sans" panose="020B0604020202020204" charset="0"/>
                <a:ea typeface="Microsoft YaHei" panose="020B0503020204020204" pitchFamily="34" charset="-122"/>
                <a:cs typeface="Quire Sans" panose="020B0604020202020204" charset="0"/>
              </a:rPr>
              <a:t>Memory Failures:</a:t>
            </a:r>
          </a:p>
          <a:p>
            <a:pPr marL="628650" lvl="1" indent="-171450">
              <a:buFont typeface="Arial" panose="020B0604020202020204" pitchFamily="34" charset="0"/>
              <a:buChar char="•"/>
            </a:pP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A critical event in which the delivered service </a:t>
            </a:r>
            <a:r>
              <a:rPr kumimoji="1" lang="en-US" altLang="zh-CN" sz="1400" b="1" dirty="0">
                <a:solidFill>
                  <a:srgbClr val="236B9E"/>
                </a:solidFill>
                <a:latin typeface="Quire Sans" panose="020B0604020202020204" charset="0"/>
                <a:ea typeface="Microsoft YaHei" panose="020B0503020204020204" pitchFamily="34" charset="-122"/>
                <a:cs typeface="Quire Sans" panose="020B0604020202020204" charset="0"/>
              </a:rPr>
              <a:t>deviates from the correct service</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 </a:t>
            </a:r>
            <a:r>
              <a:rPr kumimoji="1" lang="en-US" altLang="zh-CN" sz="1400" b="1" dirty="0">
                <a:solidFill>
                  <a:srgbClr val="236B9E"/>
                </a:solidFill>
                <a:latin typeface="Quire Sans" panose="020B0604020202020204" charset="0"/>
                <a:ea typeface="Microsoft YaHei" panose="020B0503020204020204" pitchFamily="34" charset="-122"/>
                <a:cs typeface="Quire Sans" panose="020B0604020202020204" charset="0"/>
              </a:rPr>
              <a:t>UEs typically lead to catastrophic failures</a:t>
            </a:r>
            <a:r>
              <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rPr>
              <a:t>, resulting in a crash.</a:t>
            </a:r>
          </a:p>
        </p:txBody>
      </p:sp>
      <p:sp>
        <p:nvSpPr>
          <p:cNvPr id="6"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Memory Faults, Errors and Failures</a:t>
            </a:r>
          </a:p>
        </p:txBody>
      </p:sp>
      <p:sp>
        <p:nvSpPr>
          <p:cNvPr id="4" name="Rectangle: Rounded Corners 3">
            <a:extLst>
              <a:ext uri="{FF2B5EF4-FFF2-40B4-BE49-F238E27FC236}">
                <a16:creationId xmlns:a16="http://schemas.microsoft.com/office/drawing/2014/main" id="{905EA35A-2B9A-4EDF-82D6-7F3495D2C64D}"/>
              </a:ext>
            </a:extLst>
          </p:cNvPr>
          <p:cNvSpPr/>
          <p:nvPr/>
        </p:nvSpPr>
        <p:spPr>
          <a:xfrm>
            <a:off x="1941814" y="4504894"/>
            <a:ext cx="1284270" cy="452063"/>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Quire Sans" panose="020B0604020202020204"/>
              </a:rPr>
              <a:t>Faults</a:t>
            </a:r>
          </a:p>
        </p:txBody>
      </p:sp>
      <p:sp>
        <p:nvSpPr>
          <p:cNvPr id="7" name="Rectangle: Rounded Corners 6">
            <a:extLst>
              <a:ext uri="{FF2B5EF4-FFF2-40B4-BE49-F238E27FC236}">
                <a16:creationId xmlns:a16="http://schemas.microsoft.com/office/drawing/2014/main" id="{870F3637-0393-4373-89DE-2DBD806D147A}"/>
              </a:ext>
            </a:extLst>
          </p:cNvPr>
          <p:cNvSpPr/>
          <p:nvPr/>
        </p:nvSpPr>
        <p:spPr>
          <a:xfrm>
            <a:off x="3779177" y="4504893"/>
            <a:ext cx="1284270" cy="452063"/>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Quire Sans" panose="020B0604020202020204"/>
              </a:rPr>
              <a:t>Errors</a:t>
            </a:r>
          </a:p>
        </p:txBody>
      </p:sp>
      <p:sp>
        <p:nvSpPr>
          <p:cNvPr id="8" name="Rectangle: Rounded Corners 7">
            <a:extLst>
              <a:ext uri="{FF2B5EF4-FFF2-40B4-BE49-F238E27FC236}">
                <a16:creationId xmlns:a16="http://schemas.microsoft.com/office/drawing/2014/main" id="{295A456E-8D06-480D-8334-A1AE99AA5D97}"/>
              </a:ext>
            </a:extLst>
          </p:cNvPr>
          <p:cNvSpPr/>
          <p:nvPr/>
        </p:nvSpPr>
        <p:spPr>
          <a:xfrm>
            <a:off x="5598889" y="4504893"/>
            <a:ext cx="1284270" cy="452063"/>
          </a:xfrm>
          <a:prstGeom prst="roundRect">
            <a:avLst/>
          </a:prstGeom>
          <a:solidFill>
            <a:srgbClr val="EA00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Quire Sans" panose="020B0604020202020204"/>
              </a:rPr>
              <a:t>UE/Failure</a:t>
            </a:r>
          </a:p>
        </p:txBody>
      </p:sp>
      <p:sp>
        <p:nvSpPr>
          <p:cNvPr id="9" name="Arrow: Right 8">
            <a:extLst>
              <a:ext uri="{FF2B5EF4-FFF2-40B4-BE49-F238E27FC236}">
                <a16:creationId xmlns:a16="http://schemas.microsoft.com/office/drawing/2014/main" id="{0645412C-5172-4A3E-988C-BF707A58F607}"/>
              </a:ext>
            </a:extLst>
          </p:cNvPr>
          <p:cNvSpPr/>
          <p:nvPr/>
        </p:nvSpPr>
        <p:spPr>
          <a:xfrm>
            <a:off x="3302285" y="4617908"/>
            <a:ext cx="349321" cy="226032"/>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DF910F4-D7BD-40EA-8F24-A0BB4740CE81}"/>
              </a:ext>
            </a:extLst>
          </p:cNvPr>
          <p:cNvSpPr/>
          <p:nvPr/>
        </p:nvSpPr>
        <p:spPr>
          <a:xfrm>
            <a:off x="5187329" y="4617908"/>
            <a:ext cx="349321" cy="226032"/>
          </a:xfrm>
          <a:prstGeom prst="rightArrow">
            <a:avLst/>
          </a:prstGeom>
          <a:solidFill>
            <a:srgbClr val="EA00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4EAB389-482C-4ED2-8BB6-AC43E3B87F32}"/>
              </a:ext>
            </a:extLst>
          </p:cNvPr>
          <p:cNvSpPr txBox="1"/>
          <p:nvPr/>
        </p:nvSpPr>
        <p:spPr>
          <a:xfrm>
            <a:off x="3194405" y="4234476"/>
            <a:ext cx="914401" cy="307777"/>
          </a:xfrm>
          <a:prstGeom prst="rect">
            <a:avLst/>
          </a:prstGeom>
          <a:noFill/>
        </p:spPr>
        <p:txBody>
          <a:bodyPr wrap="square" rtlCol="0">
            <a:spAutoFit/>
          </a:bodyPr>
          <a:lstStyle/>
          <a:p>
            <a:pPr algn="l"/>
            <a:r>
              <a:rPr lang="en-US" sz="1400" b="1" dirty="0">
                <a:latin typeface="Quire Sans" panose="020B0604020202020204"/>
                <a:ea typeface="Microsoft YaHei" panose="020B0503020204020204" pitchFamily="34" charset="-122"/>
              </a:rPr>
              <a:t>Logging</a:t>
            </a:r>
          </a:p>
        </p:txBody>
      </p:sp>
      <p:sp>
        <p:nvSpPr>
          <p:cNvPr id="12" name="TextBox 11">
            <a:extLst>
              <a:ext uri="{FF2B5EF4-FFF2-40B4-BE49-F238E27FC236}">
                <a16:creationId xmlns:a16="http://schemas.microsoft.com/office/drawing/2014/main" id="{631E5647-6680-4208-8DC8-7D14B1BAD546}"/>
              </a:ext>
            </a:extLst>
          </p:cNvPr>
          <p:cNvSpPr txBox="1"/>
          <p:nvPr/>
        </p:nvSpPr>
        <p:spPr>
          <a:xfrm>
            <a:off x="4949600" y="4231186"/>
            <a:ext cx="1009411" cy="307777"/>
          </a:xfrm>
          <a:prstGeom prst="rect">
            <a:avLst/>
          </a:prstGeom>
          <a:noFill/>
        </p:spPr>
        <p:txBody>
          <a:bodyPr wrap="square" rtlCol="0">
            <a:spAutoFit/>
          </a:bodyPr>
          <a:lstStyle/>
          <a:p>
            <a:pPr algn="l"/>
            <a:r>
              <a:rPr lang="en-US" sz="1400" b="1" dirty="0">
                <a:latin typeface="Quire Sans" panose="020B0604020202020204"/>
                <a:ea typeface="Microsoft YaHei" panose="020B0503020204020204" pitchFamily="34" charset="-122"/>
              </a:rPr>
              <a:t>Predicting</a:t>
            </a:r>
          </a:p>
        </p:txBody>
      </p:sp>
    </p:spTree>
    <p:extLst>
      <p:ext uri="{BB962C8B-B14F-4D97-AF65-F5344CB8AC3E}">
        <p14:creationId xmlns:p14="http://schemas.microsoft.com/office/powerpoint/2010/main" val="357991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Quire Sans" panose="020B0604020202020204" charset="0"/>
                <a:cs typeface="Quire Sans" panose="020B0604020202020204" charset="0"/>
              </a:rPr>
              <a:t>Introduction</a:t>
            </a:r>
          </a:p>
          <a:p>
            <a:r>
              <a:rPr lang="en-US" b="1" dirty="0">
                <a:latin typeface="Quire Sans" panose="020B0604020202020204" charset="0"/>
                <a:cs typeface="Quire Sans" panose="020B0604020202020204" charset="0"/>
              </a:rPr>
              <a:t>Related Work</a:t>
            </a:r>
          </a:p>
          <a:p>
            <a:r>
              <a:rPr lang="en-US" dirty="0">
                <a:latin typeface="Quire Sans" panose="020B0604020202020204" charset="0"/>
                <a:cs typeface="Quire Sans" panose="020B0604020202020204" charset="0"/>
              </a:rPr>
              <a:t>Our Work</a:t>
            </a:r>
          </a:p>
          <a:p>
            <a:pPr lvl="1"/>
            <a:r>
              <a:rPr lang="en-US" sz="1800" dirty="0">
                <a:latin typeface="Quire Sans" panose="020B0604020202020204" charset="0"/>
                <a:cs typeface="Quire Sans" panose="020B0604020202020204" charset="0"/>
              </a:rPr>
              <a:t>Exploring error bits for memory failure prediction: An in-depth correlative study (ICCAD’23)</a:t>
            </a:r>
          </a:p>
          <a:p>
            <a:pPr lvl="1"/>
            <a:r>
              <a:rPr lang="en-US" sz="1800" dirty="0" err="1">
                <a:latin typeface="Quire Sans" panose="020B0604020202020204" charset="0"/>
                <a:cs typeface="Quire Sans" panose="020B0604020202020204" charset="0"/>
              </a:rPr>
              <a:t>HiMFP</a:t>
            </a:r>
            <a:r>
              <a:rPr lang="en-US" sz="1800" dirty="0">
                <a:latin typeface="Quire Sans" panose="020B0604020202020204" charset="0"/>
                <a:cs typeface="Quire Sans" panose="020B0604020202020204" charset="0"/>
              </a:rPr>
              <a:t>: Hierarchical intelligent memory failure prediction for cloud service reliability (DSN’23)</a:t>
            </a:r>
          </a:p>
          <a:p>
            <a:pPr lvl="1"/>
            <a:r>
              <a:rPr lang="en-US" sz="1800" dirty="0">
                <a:latin typeface="Quire Sans" panose="020B0604020202020204" charset="0"/>
                <a:cs typeface="Quire Sans" panose="020B0604020202020204" charset="0"/>
              </a:rPr>
              <a:t>Investigating Memory Failure Prediction Across CPU Architectures (DSN’24)</a:t>
            </a:r>
          </a:p>
          <a:p>
            <a:r>
              <a:rPr lang="en-US" dirty="0">
                <a:latin typeface="Quire Sans" panose="020B0604020202020204" charset="0"/>
                <a:cs typeface="Quire Sans" panose="020B0604020202020204" charset="0"/>
              </a:rPr>
              <a:t>Conclusion and Future Work</a:t>
            </a:r>
          </a:p>
        </p:txBody>
      </p:sp>
      <p:sp>
        <p:nvSpPr>
          <p:cNvPr id="3" name="Title 2"/>
          <p:cNvSpPr>
            <a:spLocks noGrp="1"/>
          </p:cNvSpPr>
          <p:nvPr>
            <p:ph type="title"/>
          </p:nvPr>
        </p:nvSpPr>
        <p:spPr/>
        <p:txBody>
          <a:bodyPr/>
          <a:lstStyle/>
          <a:p>
            <a:r>
              <a:rPr lang="en-US" b="1" dirty="0">
                <a:latin typeface="Helvetica" panose="020B0604020202020204" pitchFamily="34" charset="0"/>
                <a:cs typeface="Helvetica" panose="020B0604020202020204" pitchFamily="34" charset="0"/>
              </a:rPr>
              <a:t>Outline</a:t>
            </a:r>
          </a:p>
        </p:txBody>
      </p:sp>
    </p:spTree>
    <p:extLst>
      <p:ext uri="{BB962C8B-B14F-4D97-AF65-F5344CB8AC3E}">
        <p14:creationId xmlns:p14="http://schemas.microsoft.com/office/powerpoint/2010/main" val="6392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352287" y="109286"/>
            <a:ext cx="8355072" cy="552450"/>
          </a:xfrm>
        </p:spPr>
        <p:txBody>
          <a:bodyPr/>
          <a:lstStyle/>
          <a:p>
            <a:r>
              <a:rPr lang="en-US" b="1" dirty="0">
                <a:latin typeface="Helvetica" panose="020B0604020202020204" pitchFamily="34" charset="0"/>
                <a:cs typeface="Helvetica" panose="020B0604020202020204" pitchFamily="34" charset="0"/>
              </a:rPr>
              <a:t>Related Work</a:t>
            </a:r>
            <a:endParaRPr lang="en-US" dirty="0">
              <a:latin typeface="Helvetica" panose="020B0604020202020204" pitchFamily="34" charset="0"/>
              <a:cs typeface="Helvetica" panose="020B0604020202020204" pitchFamily="34" charset="0"/>
            </a:endParaRPr>
          </a:p>
        </p:txBody>
      </p:sp>
      <p:sp>
        <p:nvSpPr>
          <p:cNvPr id="5" name="文本框 36"/>
          <p:cNvSpPr txBox="1"/>
          <p:nvPr/>
        </p:nvSpPr>
        <p:spPr>
          <a:xfrm>
            <a:off x="568595" y="633191"/>
            <a:ext cx="8138764" cy="3077766"/>
          </a:xfrm>
          <a:prstGeom prst="rect">
            <a:avLst/>
          </a:prstGeom>
          <a:noFill/>
        </p:spPr>
        <p:txBody>
          <a:bodyPr wrap="square" lIns="0" tIns="0" rIns="0" bIns="0" rtlCol="0">
            <a:spAutoFit/>
          </a:bodyPr>
          <a:lstStyle/>
          <a:p>
            <a:r>
              <a:rPr lang="en-US" dirty="0">
                <a:latin typeface="Quire Sans" panose="020B0604020202020204" charset="0"/>
                <a:cs typeface="Quire Sans" panose="020B0604020202020204" charset="0"/>
              </a:rPr>
              <a:t>Recent works of memory failure prediction have been discussed as below: </a:t>
            </a:r>
          </a:p>
          <a:p>
            <a:endParaRPr kumimoji="1" lang="en-US" altLang="zh-CN" sz="1400" dirty="0">
              <a:solidFill>
                <a:srgbClr val="000000"/>
              </a:solidFill>
              <a:latin typeface="Quire Sans" panose="020B0604020202020204" charset="0"/>
              <a:ea typeface="Microsoft YaHei" panose="020B0503020204020204" pitchFamily="34" charset="-122"/>
              <a:cs typeface="Quire Sans" panose="020B0604020202020204" charset="0"/>
            </a:endParaRPr>
          </a:p>
          <a:p>
            <a:pPr marL="285750" indent="-285750">
              <a:buFont typeface="Wingdings" panose="05000000000000000000" pitchFamily="2" charset="2"/>
              <a:buChar char="Ø"/>
            </a:pPr>
            <a:r>
              <a:rPr lang="en-US" sz="1400" dirty="0">
                <a:latin typeface="Quire Sans" panose="020B0604020202020204"/>
                <a:cs typeface="Times New Roman" panose="02020603050405020304" pitchFamily="18" charset="0"/>
              </a:rPr>
              <a:t>Giurgiu et al. [</a:t>
            </a:r>
            <a:r>
              <a:rPr lang="en-US" sz="1400" b="1" i="1" dirty="0">
                <a:latin typeface="Quire Sans" panose="020B0604020202020204"/>
                <a:cs typeface="Times New Roman" panose="02020603050405020304" pitchFamily="18" charset="0"/>
              </a:rPr>
              <a:t>IBM, Middleware’17</a:t>
            </a:r>
            <a:r>
              <a:rPr lang="en-US" sz="1400" dirty="0">
                <a:latin typeface="Quire Sans" panose="020B0604020202020204"/>
                <a:cs typeface="Times New Roman" panose="02020603050405020304" pitchFamily="18" charset="0"/>
              </a:rPr>
              <a:t>] proposed the first predictive model for DRAM failure prediction utilizing </a:t>
            </a:r>
            <a:r>
              <a:rPr lang="en-US" sz="1400" b="1" dirty="0">
                <a:solidFill>
                  <a:srgbClr val="0070C0"/>
                </a:solidFill>
                <a:latin typeface="Quire Sans" panose="020B0604020202020204"/>
                <a:cs typeface="Times New Roman" panose="02020603050405020304" pitchFamily="18" charset="0"/>
              </a:rPr>
              <a:t>correctable errors, event logs, and sensor metrics</a:t>
            </a:r>
            <a:r>
              <a:rPr lang="en-US" sz="1400" dirty="0">
                <a:latin typeface="Quire Sans" panose="020B0604020202020204"/>
                <a:cs typeface="Times New Roman" panose="02020603050405020304" pitchFamily="18" charset="0"/>
              </a:rPr>
              <a:t>.</a:t>
            </a:r>
          </a:p>
          <a:p>
            <a:pPr marL="285750" indent="-285750">
              <a:buFont typeface="Wingdings" panose="05000000000000000000" pitchFamily="2" charset="2"/>
              <a:buChar char="Ø"/>
            </a:pPr>
            <a:endParaRPr lang="en-US" sz="1400" dirty="0">
              <a:latin typeface="Quire Sans" panose="020B0604020202020204" charset="0"/>
              <a:cs typeface="Quire Sans" panose="020B0604020202020204" charset="0"/>
            </a:endParaRPr>
          </a:p>
          <a:p>
            <a:pPr marL="285750" indent="-285750">
              <a:buFont typeface="Wingdings" panose="05000000000000000000" pitchFamily="2" charset="2"/>
              <a:buChar char="Ø"/>
            </a:pPr>
            <a:r>
              <a:rPr lang="en-US" sz="1400" dirty="0">
                <a:latin typeface="Quire Sans" panose="020B0604020202020204" charset="0"/>
                <a:cs typeface="Quire Sans" panose="020B0604020202020204" charset="0"/>
              </a:rPr>
              <a:t>Boixaderas et al. [</a:t>
            </a:r>
            <a:r>
              <a:rPr lang="en-US" sz="1400" b="1" i="1" dirty="0">
                <a:latin typeface="Quire Sans" panose="020B0604020202020204" charset="0"/>
                <a:cs typeface="Quire Sans" panose="020B0604020202020204" charset="0"/>
              </a:rPr>
              <a:t>BSC, SC’20</a:t>
            </a:r>
            <a:r>
              <a:rPr lang="en-US" sz="1400" dirty="0">
                <a:latin typeface="Quire Sans" panose="020B0604020202020204" charset="0"/>
                <a:cs typeface="Quire Sans" panose="020B0604020202020204" charset="0"/>
              </a:rPr>
              <a:t>] presented Random Forest model with CE features at the DIMM, socket, and node levels, and </a:t>
            </a:r>
            <a:r>
              <a:rPr lang="en-US" sz="1400" b="1" dirty="0">
                <a:solidFill>
                  <a:srgbClr val="236B9E"/>
                </a:solidFill>
                <a:latin typeface="Quire Sans" panose="020B0604020202020204" charset="0"/>
                <a:cs typeface="Quire Sans" panose="020B0604020202020204" charset="0"/>
              </a:rPr>
              <a:t>evaluated their UE prediction using a cost-aware method</a:t>
            </a:r>
            <a:r>
              <a:rPr lang="en-US" sz="1400" dirty="0">
                <a:latin typeface="Quire Sans" panose="020B0604020202020204" charset="0"/>
                <a:cs typeface="Quire Sans" panose="020B0604020202020204" charset="0"/>
              </a:rPr>
              <a:t>.</a:t>
            </a:r>
          </a:p>
          <a:p>
            <a:pPr marL="285750" indent="-285750">
              <a:buFont typeface="Wingdings" panose="05000000000000000000" pitchFamily="2" charset="2"/>
              <a:buChar char="Ø"/>
            </a:pPr>
            <a:endParaRPr lang="en-US" sz="1400" dirty="0">
              <a:latin typeface="Quire Sans" panose="020B0604020202020204" charset="0"/>
              <a:cs typeface="Quire Sans" panose="020B0604020202020204" charset="0"/>
            </a:endParaRPr>
          </a:p>
          <a:p>
            <a:pPr marL="285750" indent="-285750">
              <a:buFont typeface="Wingdings" panose="05000000000000000000" pitchFamily="2" charset="2"/>
              <a:buChar char="Ø"/>
            </a:pPr>
            <a:r>
              <a:rPr lang="en-US" altLang="zh-CN" sz="1400" dirty="0">
                <a:latin typeface="Quire Sans" panose="020B0604020202020204" charset="0"/>
                <a:cs typeface="Quire Sans" panose="020B0604020202020204" charset="0"/>
              </a:rPr>
              <a:t>Zhang et al. [</a:t>
            </a:r>
            <a:r>
              <a:rPr lang="en-US" altLang="zh-CN" sz="1400" b="1" i="1" dirty="0">
                <a:latin typeface="Quire Sans" panose="020B0604020202020204" charset="0"/>
                <a:cs typeface="Quire Sans" panose="020B0604020202020204" charset="0"/>
              </a:rPr>
              <a:t>SJTU, DSN’22</a:t>
            </a:r>
            <a:r>
              <a:rPr lang="en-US" altLang="zh-CN" sz="1400" dirty="0">
                <a:latin typeface="Quire Sans" panose="020B0604020202020204" charset="0"/>
                <a:cs typeface="Quire Sans" panose="020B0604020202020204" charset="0"/>
              </a:rPr>
              <a:t>] and Cheng et al. [</a:t>
            </a:r>
            <a:r>
              <a:rPr lang="en-US" altLang="zh-CN" sz="1400" b="1" i="1" dirty="0">
                <a:latin typeface="Quire Sans" panose="020B0604020202020204" charset="0"/>
                <a:cs typeface="Quire Sans" panose="020B0604020202020204" charset="0"/>
              </a:rPr>
              <a:t>CUHK, SRDS’22</a:t>
            </a:r>
            <a:r>
              <a:rPr lang="en-US" altLang="zh-CN" sz="1400" dirty="0">
                <a:latin typeface="Quire Sans" panose="020B0604020202020204" charset="0"/>
                <a:cs typeface="Quire Sans" panose="020B0604020202020204" charset="0"/>
              </a:rPr>
              <a:t>] proposed to predict server failures, considering </a:t>
            </a:r>
            <a:r>
              <a:rPr lang="en-US" altLang="zh-CN" sz="1400" b="1" dirty="0">
                <a:solidFill>
                  <a:srgbClr val="236B9E"/>
                </a:solidFill>
                <a:latin typeface="Quire Sans" panose="020B0604020202020204" charset="0"/>
                <a:cs typeface="Quire Sans" panose="020B0604020202020204" charset="0"/>
              </a:rPr>
              <a:t>both UE-driven and CE-driven failures </a:t>
            </a:r>
            <a:r>
              <a:rPr lang="en-US" altLang="zh-CN" sz="1400" dirty="0">
                <a:latin typeface="Quire Sans" panose="020B0604020202020204" charset="0"/>
                <a:cs typeface="Quire Sans" panose="020B0604020202020204" charset="0"/>
              </a:rPr>
              <a:t>from the </a:t>
            </a:r>
            <a:r>
              <a:rPr lang="en-US" altLang="zh-CN" sz="1400" b="1" i="1" dirty="0">
                <a:latin typeface="Quire Sans" panose="020B0604020202020204" charset="0"/>
                <a:cs typeface="Quire Sans" panose="020B0604020202020204" charset="0"/>
              </a:rPr>
              <a:t>Alibaba datacenter</a:t>
            </a:r>
            <a:r>
              <a:rPr lang="en-US" altLang="zh-CN" sz="1400" dirty="0">
                <a:latin typeface="Quire Sans" panose="020B0604020202020204" charset="0"/>
                <a:cs typeface="Quire Sans" panose="020B0604020202020204" charset="0"/>
              </a:rPr>
              <a:t>.</a:t>
            </a:r>
          </a:p>
          <a:p>
            <a:pPr marL="285750" indent="-285750">
              <a:buFont typeface="Wingdings" panose="05000000000000000000" pitchFamily="2" charset="2"/>
              <a:buChar char="Ø"/>
            </a:pPr>
            <a:endParaRPr lang="en-US" altLang="zh-CN" sz="1400" dirty="0">
              <a:latin typeface="Quire Sans" panose="020B0604020202020204" charset="0"/>
              <a:cs typeface="Quire Sans" panose="020B0604020202020204" charset="0"/>
            </a:endParaRPr>
          </a:p>
          <a:p>
            <a:pPr marL="285750" indent="-285750">
              <a:buFont typeface="Wingdings" panose="05000000000000000000" pitchFamily="2" charset="2"/>
              <a:buChar char="Ø"/>
            </a:pPr>
            <a:r>
              <a:rPr lang="it-IT" altLang="zh-CN" sz="1400" dirty="0">
                <a:latin typeface="Quire Sans" panose="020B0604020202020204" charset="0"/>
                <a:cs typeface="Quire Sans" panose="020B0604020202020204" charset="0"/>
              </a:rPr>
              <a:t>Li et al. [</a:t>
            </a:r>
            <a:r>
              <a:rPr lang="it-IT" altLang="zh-CN" sz="1400" b="1" i="1" dirty="0">
                <a:latin typeface="Quire Sans" panose="020B0604020202020204" charset="0"/>
                <a:cs typeface="Quire Sans" panose="020B0604020202020204" charset="0"/>
              </a:rPr>
              <a:t>Intel&amp;ByteDance, SC’22</a:t>
            </a:r>
            <a:r>
              <a:rPr lang="it-IT" altLang="zh-CN" sz="1400" dirty="0">
                <a:latin typeface="Quire Sans" panose="020B0604020202020204" charset="0"/>
                <a:cs typeface="Quire Sans" panose="020B0604020202020204" charset="0"/>
              </a:rPr>
              <a:t>] presented </a:t>
            </a:r>
            <a:r>
              <a:rPr lang="en-US" altLang="zh-CN" sz="1400" dirty="0">
                <a:latin typeface="Quire Sans" panose="020B0604020202020204" charset="0"/>
                <a:cs typeface="Quire Sans" panose="020B0604020202020204" charset="0"/>
              </a:rPr>
              <a:t>an empirical study correlating CEs and UEs using </a:t>
            </a:r>
            <a:r>
              <a:rPr lang="en-US" altLang="zh-CN" sz="1400" b="1" dirty="0">
                <a:solidFill>
                  <a:srgbClr val="236B9E"/>
                </a:solidFill>
                <a:latin typeface="Quire Sans" panose="020B0604020202020204" charset="0"/>
                <a:cs typeface="Quire Sans" panose="020B0604020202020204" charset="0"/>
              </a:rPr>
              <a:t>error bit patterns </a:t>
            </a:r>
            <a:r>
              <a:rPr lang="en-US" altLang="zh-CN" sz="1400" dirty="0">
                <a:latin typeface="Quire Sans" panose="020B0604020202020204" charset="0"/>
                <a:cs typeface="Quire Sans" panose="020B0604020202020204" charset="0"/>
              </a:rPr>
              <a:t>and DIMM part numbers. </a:t>
            </a:r>
          </a:p>
          <a:p>
            <a:pPr marL="285750" indent="-285750">
              <a:buFont typeface="Wingdings" panose="05000000000000000000" pitchFamily="2" charset="2"/>
              <a:buChar char="Ø"/>
            </a:pPr>
            <a:endParaRPr kumimoji="1" lang="en-US" altLang="zh-CN" sz="1400" dirty="0">
              <a:solidFill>
                <a:srgbClr val="000000"/>
              </a:solidFill>
              <a:latin typeface="Quire Sans" panose="020B0604020202020204" charset="0"/>
              <a:ea typeface="Microsoft YaHei" panose="020B0503020204020204" pitchFamily="34" charset="-122"/>
            </a:endParaRPr>
          </a:p>
        </p:txBody>
      </p:sp>
      <p:grpSp>
        <p:nvGrpSpPr>
          <p:cNvPr id="11" name="Group 10">
            <a:extLst>
              <a:ext uri="{FF2B5EF4-FFF2-40B4-BE49-F238E27FC236}">
                <a16:creationId xmlns:a16="http://schemas.microsoft.com/office/drawing/2014/main" id="{49573930-4391-4440-B109-EF52CAA34182}"/>
              </a:ext>
            </a:extLst>
          </p:cNvPr>
          <p:cNvGrpSpPr/>
          <p:nvPr/>
        </p:nvGrpSpPr>
        <p:grpSpPr>
          <a:xfrm>
            <a:off x="472215" y="3574142"/>
            <a:ext cx="8235144" cy="1096514"/>
            <a:chOff x="1643281" y="4277222"/>
            <a:chExt cx="6864225" cy="2032659"/>
          </a:xfrm>
        </p:grpSpPr>
        <p:sp>
          <p:nvSpPr>
            <p:cNvPr id="12" name="Rounded Rectangle 7">
              <a:extLst>
                <a:ext uri="{FF2B5EF4-FFF2-40B4-BE49-F238E27FC236}">
                  <a16:creationId xmlns:a16="http://schemas.microsoft.com/office/drawing/2014/main" id="{984F97EF-BCED-4153-A881-6BBA07894D9C}"/>
                </a:ext>
              </a:extLst>
            </p:cNvPr>
            <p:cNvSpPr/>
            <p:nvPr/>
          </p:nvSpPr>
          <p:spPr>
            <a:xfrm>
              <a:off x="1643281" y="4277225"/>
              <a:ext cx="6864225" cy="1989903"/>
            </a:xfrm>
            <a:prstGeom prst="roundRect">
              <a:avLst>
                <a:gd name="adj" fmla="val 7357"/>
              </a:avLst>
            </a:prstGeom>
            <a:solidFill>
              <a:srgbClr val="F5F6FB"/>
            </a:solidFill>
            <a:ln w="44450" cap="flat" cmpd="sng" algn="ctr">
              <a:solidFill>
                <a:srgbClr val="2D458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Round Same Side Corner Rectangle 8">
              <a:extLst>
                <a:ext uri="{FF2B5EF4-FFF2-40B4-BE49-F238E27FC236}">
                  <a16:creationId xmlns:a16="http://schemas.microsoft.com/office/drawing/2014/main" id="{D61C61C6-575E-43C6-83F9-EAE938A655A9}"/>
                </a:ext>
              </a:extLst>
            </p:cNvPr>
            <p:cNvSpPr/>
            <p:nvPr/>
          </p:nvSpPr>
          <p:spPr>
            <a:xfrm>
              <a:off x="1643281" y="4277222"/>
              <a:ext cx="6864225" cy="369904"/>
            </a:xfrm>
            <a:prstGeom prst="round2SameRect">
              <a:avLst>
                <a:gd name="adj1" fmla="val 33688"/>
                <a:gd name="adj2" fmla="val 0"/>
              </a:avLst>
            </a:prstGeom>
            <a:solidFill>
              <a:srgbClr val="2D458A"/>
            </a:solidFill>
            <a:ln w="12700" cap="flat" cmpd="sng" algn="ctr">
              <a:solidFill>
                <a:srgbClr val="2D458A"/>
              </a:solidFill>
              <a:prstDash val="solid"/>
              <a:miter lim="800000"/>
            </a:ln>
            <a:effectLst/>
          </p:spPr>
          <p:txBody>
            <a:bodyPr lIns="180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14" name="TextBox 13">
              <a:extLst>
                <a:ext uri="{FF2B5EF4-FFF2-40B4-BE49-F238E27FC236}">
                  <a16:creationId xmlns:a16="http://schemas.microsoft.com/office/drawing/2014/main" id="{0473EFAD-F9BF-449A-8CC1-C43C264FA703}"/>
                </a:ext>
              </a:extLst>
            </p:cNvPr>
            <p:cNvSpPr txBox="1"/>
            <p:nvPr/>
          </p:nvSpPr>
          <p:spPr>
            <a:xfrm>
              <a:off x="1683450" y="4769423"/>
              <a:ext cx="6513692" cy="1540458"/>
            </a:xfrm>
            <a:prstGeom prst="rect">
              <a:avLst/>
            </a:prstGeom>
            <a:noFill/>
          </p:spPr>
          <p:txBody>
            <a:bodyPr wrap="square" lIns="180000" rtlCol="0">
              <a:spAutoFit/>
            </a:bodyPr>
            <a:lstStyle/>
            <a:p>
              <a:pPr algn="ctr" fontAlgn="auto">
                <a:spcBef>
                  <a:spcPts val="0"/>
                </a:spcBef>
                <a:spcAft>
                  <a:spcPts val="0"/>
                </a:spcAft>
              </a:pPr>
              <a:r>
                <a:rPr lang="en-US" sz="1600" kern="0" dirty="0">
                  <a:solidFill>
                    <a:prstClr val="black"/>
                  </a:solidFill>
                  <a:latin typeface="Cambria"/>
                  <a:ea typeface="Cambria"/>
                </a:rPr>
                <a:t>However, none of existing literature reveals </a:t>
              </a:r>
              <a:r>
                <a:rPr lang="en-US" sz="1600" b="1" kern="0" dirty="0">
                  <a:solidFill>
                    <a:srgbClr val="006600"/>
                  </a:solidFill>
                  <a:latin typeface="Cambria"/>
                  <a:ea typeface="Cambria"/>
                </a:rPr>
                <a:t>latent correlations of error bits, specifically in DQ and Beat</a:t>
              </a:r>
              <a:r>
                <a:rPr lang="en-US" sz="1600" kern="0" dirty="0">
                  <a:solidFill>
                    <a:prstClr val="black"/>
                  </a:solidFill>
                  <a:latin typeface="Cambria"/>
                  <a:ea typeface="Cambria"/>
                </a:rPr>
                <a:t>. Additionally, a comprehensive hierarchical framework is necessary for </a:t>
              </a:r>
              <a:r>
                <a:rPr lang="en-US" sz="1600" b="1" kern="0" dirty="0">
                  <a:solidFill>
                    <a:srgbClr val="006600"/>
                  </a:solidFill>
                  <a:latin typeface="Cambria"/>
                  <a:ea typeface="Cambria"/>
                </a:rPr>
                <a:t>adapting different levels of memory recovery techniques</a:t>
              </a:r>
              <a:r>
                <a:rPr lang="en-US" sz="1600" kern="0" dirty="0">
                  <a:solidFill>
                    <a:prstClr val="black"/>
                  </a:solidFill>
                  <a:latin typeface="Cambria"/>
                  <a:ea typeface="Cambria"/>
                </a:rPr>
                <a:t>.</a:t>
              </a:r>
              <a:endParaRPr kumimoji="0" lang="en-US" sz="1600" b="0" i="0" u="none" strike="noStrike" kern="0" cap="none" spc="0" normalizeH="0" baseline="0" noProof="0" dirty="0">
                <a:ln>
                  <a:noFill/>
                </a:ln>
                <a:solidFill>
                  <a:prstClr val="black"/>
                </a:solidFill>
                <a:effectLst/>
                <a:uLnTx/>
                <a:uFillTx/>
                <a:latin typeface="Cambria"/>
                <a:ea typeface="Cambria"/>
              </a:endParaRPr>
            </a:p>
          </p:txBody>
        </p:sp>
      </p:grpSp>
    </p:spTree>
    <p:extLst>
      <p:ext uri="{BB962C8B-B14F-4D97-AF65-F5344CB8AC3E}">
        <p14:creationId xmlns:p14="http://schemas.microsoft.com/office/powerpoint/2010/main" val="336832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Quire Sans" panose="020B0604020202020204" charset="0"/>
                <a:cs typeface="Quire Sans" panose="020B0604020202020204" charset="0"/>
              </a:rPr>
              <a:t>Introduction</a:t>
            </a:r>
          </a:p>
          <a:p>
            <a:r>
              <a:rPr lang="en-US" dirty="0">
                <a:latin typeface="Quire Sans" panose="020B0604020202020204" charset="0"/>
                <a:cs typeface="Quire Sans" panose="020B0604020202020204" charset="0"/>
              </a:rPr>
              <a:t>Related Work</a:t>
            </a:r>
          </a:p>
          <a:p>
            <a:r>
              <a:rPr lang="en-US" dirty="0">
                <a:latin typeface="Quire Sans" panose="020B0604020202020204" charset="0"/>
                <a:cs typeface="Quire Sans" panose="020B0604020202020204" charset="0"/>
              </a:rPr>
              <a:t>Our Work</a:t>
            </a:r>
          </a:p>
          <a:p>
            <a:pPr lvl="1"/>
            <a:r>
              <a:rPr lang="en-US" sz="1800" b="1" dirty="0">
                <a:latin typeface="Quire Sans" panose="020B0604020202020204" charset="0"/>
                <a:cs typeface="Quire Sans" panose="020B0604020202020204" charset="0"/>
              </a:rPr>
              <a:t>Exploring error bits for memory failure prediction: An in-depth correlative study (ICCAD’23)</a:t>
            </a:r>
          </a:p>
          <a:p>
            <a:pPr lvl="1"/>
            <a:r>
              <a:rPr lang="en-US" sz="1800" dirty="0" err="1">
                <a:latin typeface="Quire Sans" panose="020B0604020202020204" charset="0"/>
                <a:cs typeface="Quire Sans" panose="020B0604020202020204" charset="0"/>
              </a:rPr>
              <a:t>HiMFP</a:t>
            </a:r>
            <a:r>
              <a:rPr lang="en-US" sz="1800" dirty="0">
                <a:latin typeface="Quire Sans" panose="020B0604020202020204" charset="0"/>
                <a:cs typeface="Quire Sans" panose="020B0604020202020204" charset="0"/>
              </a:rPr>
              <a:t>: Hierarchical intelligent memory failure prediction for cloud service reliability (DSN’23)</a:t>
            </a:r>
          </a:p>
          <a:p>
            <a:pPr lvl="1"/>
            <a:r>
              <a:rPr lang="en-US" sz="1800" dirty="0">
                <a:latin typeface="Quire Sans" panose="020B0604020202020204" charset="0"/>
                <a:cs typeface="Quire Sans" panose="020B0604020202020204" charset="0"/>
              </a:rPr>
              <a:t>Investigating Memory Failure Prediction Across CPU Architectures (DSN’24)</a:t>
            </a:r>
          </a:p>
          <a:p>
            <a:r>
              <a:rPr lang="en-US" dirty="0">
                <a:latin typeface="Quire Sans" panose="020B0604020202020204" charset="0"/>
                <a:cs typeface="Quire Sans" panose="020B0604020202020204" charset="0"/>
              </a:rPr>
              <a:t>Conclusion and Future Work</a:t>
            </a:r>
          </a:p>
        </p:txBody>
      </p:sp>
      <p:sp>
        <p:nvSpPr>
          <p:cNvPr id="3" name="Title 2"/>
          <p:cNvSpPr>
            <a:spLocks noGrp="1"/>
          </p:cNvSpPr>
          <p:nvPr>
            <p:ph type="title"/>
          </p:nvPr>
        </p:nvSpPr>
        <p:spPr/>
        <p:txBody>
          <a:bodyPr/>
          <a:lstStyle/>
          <a:p>
            <a:r>
              <a:rPr lang="en-US" b="1" dirty="0">
                <a:latin typeface="Helvetica" panose="020B0604020202020204" pitchFamily="34" charset="0"/>
                <a:cs typeface="Helvetica" panose="020B0604020202020204" pitchFamily="34" charset="0"/>
              </a:rPr>
              <a:t>Outline</a:t>
            </a:r>
          </a:p>
        </p:txBody>
      </p:sp>
    </p:spTree>
    <p:extLst>
      <p:ext uri="{BB962C8B-B14F-4D97-AF65-F5344CB8AC3E}">
        <p14:creationId xmlns:p14="http://schemas.microsoft.com/office/powerpoint/2010/main" val="2780463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Helvetica" panose="020B0604020202020204" pitchFamily="34" charset="0"/>
                <a:cs typeface="Helvetica" panose="020B0604020202020204" pitchFamily="34" charset="0"/>
              </a:rPr>
              <a:t>Dataset and Performance Measures</a:t>
            </a:r>
          </a:p>
        </p:txBody>
      </p:sp>
      <p:sp>
        <p:nvSpPr>
          <p:cNvPr id="4" name="Rectangle 3"/>
          <p:cNvSpPr/>
          <p:nvPr/>
        </p:nvSpPr>
        <p:spPr>
          <a:xfrm>
            <a:off x="395288" y="679068"/>
            <a:ext cx="8553349" cy="1446550"/>
          </a:xfrm>
          <a:prstGeom prst="rect">
            <a:avLst/>
          </a:prstGeom>
        </p:spPr>
        <p:txBody>
          <a:bodyPr wrap="square">
            <a:spAutoFit/>
          </a:bodyPr>
          <a:lstStyle/>
          <a:p>
            <a:r>
              <a:rPr lang="en-US" dirty="0">
                <a:latin typeface="Quire Sans" panose="020B0604020202020204" charset="0"/>
                <a:cs typeface="Quire Sans" panose="020B0604020202020204" charset="0"/>
              </a:rPr>
              <a:t>Large-Scale dataset from </a:t>
            </a:r>
            <a:r>
              <a:rPr lang="en-US" b="1" dirty="0">
                <a:latin typeface="Quire Sans" panose="020B0604020202020204" charset="0"/>
                <a:cs typeface="Quire Sans" panose="020B0604020202020204" charset="0"/>
              </a:rPr>
              <a:t>Huawei Cloud datacenters</a:t>
            </a:r>
          </a:p>
          <a:p>
            <a:pPr marL="285750" indent="-285750">
              <a:buFont typeface="Arial" panose="020B0604020202020204" pitchFamily="34" charset="0"/>
              <a:buChar char="•"/>
            </a:pPr>
            <a:r>
              <a:rPr lang="en-US" sz="1400" dirty="0">
                <a:latin typeface="Quire Sans" panose="020B0604020202020204" charset="0"/>
                <a:cs typeface="Quire Sans" panose="020B0604020202020204" charset="0"/>
              </a:rPr>
              <a:t>We collected datasets across CPU architectures including </a:t>
            </a:r>
            <a:r>
              <a:rPr lang="en-US" sz="1400" b="1" dirty="0">
                <a:latin typeface="Quire Sans" panose="020B0604020202020204" charset="0"/>
                <a:cs typeface="Quire Sans" panose="020B0604020202020204" charset="0"/>
              </a:rPr>
              <a:t>Intel</a:t>
            </a:r>
            <a:r>
              <a:rPr lang="en-US" sz="1400" dirty="0">
                <a:latin typeface="Quire Sans" panose="020B0604020202020204" charset="0"/>
                <a:cs typeface="Quire Sans" panose="020B0604020202020204" charset="0"/>
              </a:rPr>
              <a:t> </a:t>
            </a:r>
            <a:r>
              <a:rPr lang="en-US" sz="1400" b="1" dirty="0">
                <a:latin typeface="Quire Sans" panose="020B0604020202020204" charset="0"/>
                <a:cs typeface="Quire Sans" panose="020B0604020202020204" charset="0"/>
              </a:rPr>
              <a:t>Skylake/Cascade Lake, </a:t>
            </a:r>
            <a:r>
              <a:rPr lang="en-US" sz="1400" b="1" dirty="0" err="1">
                <a:latin typeface="Quire Sans" panose="020B0604020202020204" charset="0"/>
                <a:cs typeface="Quire Sans" panose="020B0604020202020204" charset="0"/>
              </a:rPr>
              <a:t>Icelake</a:t>
            </a:r>
            <a:r>
              <a:rPr lang="en-US" sz="1400" b="1" dirty="0">
                <a:latin typeface="Quire Sans" panose="020B0604020202020204" charset="0"/>
                <a:cs typeface="Quire Sans" panose="020B0604020202020204" charset="0"/>
              </a:rPr>
              <a:t> and Huawei ARM K920 architectures servers.</a:t>
            </a:r>
          </a:p>
          <a:p>
            <a:pPr marL="742950" lvl="1" indent="-285750">
              <a:buFont typeface="Wingdings" panose="05000000000000000000" pitchFamily="2" charset="2"/>
              <a:buChar char="Ø"/>
            </a:pPr>
            <a:r>
              <a:rPr lang="en-US" sz="1400" dirty="0">
                <a:latin typeface="Quire Sans" panose="020B0604020202020204" charset="0"/>
                <a:cs typeface="Quire Sans" panose="020B0604020202020204" charset="0"/>
              </a:rPr>
              <a:t>Error logs w/ </a:t>
            </a:r>
            <a:r>
              <a:rPr lang="en-US" sz="1400" b="1" dirty="0">
                <a:latin typeface="Quire Sans" panose="020B0604020202020204" charset="0"/>
                <a:cs typeface="Quire Sans" panose="020B0604020202020204" charset="0"/>
              </a:rPr>
              <a:t>static configuration, MCE log and memory events.</a:t>
            </a:r>
            <a:endParaRPr lang="en-US" sz="1400" dirty="0">
              <a:latin typeface="Quire Sans" panose="020B0604020202020204" charset="0"/>
              <a:cs typeface="Quire Sans" panose="020B0604020202020204" charset="0"/>
            </a:endParaRPr>
          </a:p>
          <a:p>
            <a:pPr marL="742950" lvl="1" indent="-285750">
              <a:buFont typeface="Wingdings" panose="05000000000000000000" pitchFamily="2" charset="2"/>
              <a:buChar char="Ø"/>
            </a:pPr>
            <a:r>
              <a:rPr lang="en-US" sz="1400" dirty="0">
                <a:latin typeface="Quire Sans" panose="020B0604020202020204" charset="0"/>
                <a:cs typeface="Quire Sans" panose="020B0604020202020204" charset="0"/>
              </a:rPr>
              <a:t>Over 90,000 DDR4 DIMMs (Samsung, Hynix, Micron, </a:t>
            </a:r>
            <a:r>
              <a:rPr lang="en-US" sz="1400" dirty="0" err="1">
                <a:latin typeface="Quire Sans" panose="020B0604020202020204" charset="0"/>
                <a:cs typeface="Quire Sans" panose="020B0604020202020204" charset="0"/>
              </a:rPr>
              <a:t>etc</a:t>
            </a:r>
            <a:r>
              <a:rPr lang="en-US" sz="1400" dirty="0">
                <a:latin typeface="Quire Sans" panose="020B0604020202020204" charset="0"/>
                <a:cs typeface="Quire Sans" panose="020B0604020202020204" charset="0"/>
              </a:rPr>
              <a:t>) are examined.</a:t>
            </a:r>
          </a:p>
          <a:p>
            <a:pPr marL="742950" lvl="1" indent="-285750">
              <a:buFont typeface="Wingdings" panose="05000000000000000000" pitchFamily="2" charset="2"/>
              <a:buChar char="Ø"/>
            </a:pPr>
            <a:endParaRPr lang="en-US" sz="1400" dirty="0">
              <a:latin typeface="Quire Sans" panose="020B0604020202020204" charset="0"/>
              <a:cs typeface="Quire Sans" panose="020B0604020202020204" charset="0"/>
            </a:endParaRPr>
          </a:p>
        </p:txBody>
      </p:sp>
      <mc:AlternateContent xmlns:mc="http://schemas.openxmlformats.org/markup-compatibility/2006" xmlns:a14="http://schemas.microsoft.com/office/drawing/2010/main">
        <mc:Choice Requires="a14">
          <p:sp>
            <p:nvSpPr>
              <p:cNvPr id="6" name="Rectangle 5"/>
              <p:cNvSpPr/>
              <p:nvPr/>
            </p:nvSpPr>
            <p:spPr>
              <a:xfrm>
                <a:off x="395289" y="2039174"/>
                <a:ext cx="8352368" cy="2407390"/>
              </a:xfrm>
              <a:prstGeom prst="rect">
                <a:avLst/>
              </a:prstGeom>
            </p:spPr>
            <p:txBody>
              <a:bodyPr wrap="square">
                <a:spAutoFit/>
              </a:bodyPr>
              <a:lstStyle/>
              <a:p>
                <a:r>
                  <a:rPr lang="en-US" dirty="0">
                    <a:latin typeface="Quire Sans" panose="020B0604020202020204" charset="0"/>
                    <a:cs typeface="Quire Sans" panose="020B0604020202020204" charset="0"/>
                  </a:rPr>
                  <a:t>Performance Measures</a:t>
                </a:r>
                <a:endParaRPr lang="en-US" b="1" dirty="0">
                  <a:latin typeface="Quire Sans" panose="020B0604020202020204" charset="0"/>
                  <a:cs typeface="Quire Sans" panose="020B0604020202020204" charset="0"/>
                </a:endParaRPr>
              </a:p>
              <a:p>
                <a:pPr marL="285750" indent="-285750">
                  <a:buFont typeface="Arial" panose="020B0604020202020204" pitchFamily="34" charset="0"/>
                  <a:buChar char="•"/>
                </a:pPr>
                <a:r>
                  <a:rPr lang="en-US" sz="1400" b="1" dirty="0">
                    <a:latin typeface="Quire Sans" panose="020B0604020202020204" charset="0"/>
                    <a:cs typeface="Quire Sans" panose="020B0604020202020204" charset="0"/>
                  </a:rPr>
                  <a:t>Traditional performance metrics: </a:t>
                </a:r>
                <a14:m>
                  <m:oMath xmlns:m="http://schemas.openxmlformats.org/officeDocument/2006/math">
                    <m:r>
                      <a:rPr lang="en-US" sz="1400" b="1" i="1" smtClean="0">
                        <a:latin typeface="Cambria Math" panose="02040503050406030204" pitchFamily="18" charset="0"/>
                        <a:cs typeface="Times New Roman" panose="02020603050405020304" pitchFamily="18" charset="0"/>
                      </a:rPr>
                      <m:t>𝑷𝒓𝒆𝒄𝒊𝒔𝒊𝒐𝒏</m:t>
                    </m:r>
                    <m:r>
                      <a:rPr lang="en-US" sz="1400" b="1" i="1" smtClean="0">
                        <a:latin typeface="Cambria Math" panose="02040503050406030204" pitchFamily="18" charset="0"/>
                        <a:cs typeface="Times New Roman" panose="02020603050405020304" pitchFamily="18" charset="0"/>
                      </a:rPr>
                      <m:t>=</m:t>
                    </m:r>
                    <m:f>
                      <m:fPr>
                        <m:ctrlPr>
                          <a:rPr lang="en-US" sz="1400" b="1" i="1" smtClean="0">
                            <a:latin typeface="Cambria Math" panose="02040503050406030204" pitchFamily="18" charset="0"/>
                            <a:cs typeface="Times New Roman" panose="02020603050405020304" pitchFamily="18" charset="0"/>
                          </a:rPr>
                        </m:ctrlPr>
                      </m:fPr>
                      <m:num>
                        <m:r>
                          <a:rPr lang="en-US" sz="1400" b="1" i="1" smtClean="0">
                            <a:latin typeface="Cambria Math" panose="02040503050406030204" pitchFamily="18" charset="0"/>
                            <a:cs typeface="Times New Roman" panose="02020603050405020304" pitchFamily="18" charset="0"/>
                          </a:rPr>
                          <m:t>𝑻𝑷</m:t>
                        </m:r>
                      </m:num>
                      <m:den>
                        <m:r>
                          <a:rPr lang="en-US" sz="1400" b="1" i="1" smtClean="0">
                            <a:latin typeface="Cambria Math" panose="02040503050406030204" pitchFamily="18" charset="0"/>
                            <a:cs typeface="Times New Roman" panose="02020603050405020304" pitchFamily="18" charset="0"/>
                          </a:rPr>
                          <m:t>𝑻𝑷</m:t>
                        </m:r>
                        <m:r>
                          <a:rPr lang="en-US" sz="1400" b="1" i="1" smtClean="0">
                            <a:latin typeface="Cambria Math" panose="02040503050406030204" pitchFamily="18" charset="0"/>
                            <a:cs typeface="Times New Roman" panose="02020603050405020304" pitchFamily="18" charset="0"/>
                          </a:rPr>
                          <m:t>+</m:t>
                        </m:r>
                        <m:r>
                          <a:rPr lang="en-US" sz="1400" b="1" i="1" smtClean="0">
                            <a:latin typeface="Cambria Math" panose="02040503050406030204" pitchFamily="18" charset="0"/>
                            <a:cs typeface="Times New Roman" panose="02020603050405020304" pitchFamily="18" charset="0"/>
                          </a:rPr>
                          <m:t>𝑭𝑷</m:t>
                        </m:r>
                      </m:den>
                    </m:f>
                    <m:r>
                      <a:rPr lang="en-US" sz="1400" b="1" i="1" smtClean="0">
                        <a:latin typeface="Cambria Math" panose="02040503050406030204" pitchFamily="18" charset="0"/>
                        <a:cs typeface="Times New Roman" panose="02020603050405020304" pitchFamily="18" charset="0"/>
                      </a:rPr>
                      <m:t>, </m:t>
                    </m:r>
                    <m:r>
                      <a:rPr lang="en-US" sz="1400" b="1" i="1" smtClean="0">
                        <a:latin typeface="Cambria Math" panose="02040503050406030204" pitchFamily="18" charset="0"/>
                        <a:cs typeface="Times New Roman" panose="02020603050405020304" pitchFamily="18" charset="0"/>
                      </a:rPr>
                      <m:t>𝑹𝒆𝒄𝒂𝒍𝒍</m:t>
                    </m:r>
                    <m:r>
                      <a:rPr lang="en-US" sz="1400" b="1" i="1" smtClean="0">
                        <a:latin typeface="Cambria Math" panose="02040503050406030204" pitchFamily="18" charset="0"/>
                        <a:cs typeface="Times New Roman" panose="02020603050405020304" pitchFamily="18" charset="0"/>
                      </a:rPr>
                      <m:t>=</m:t>
                    </m:r>
                    <m:f>
                      <m:fPr>
                        <m:ctrlPr>
                          <a:rPr lang="en-US" sz="1400" b="1" i="1" smtClean="0">
                            <a:latin typeface="Cambria Math" panose="02040503050406030204" pitchFamily="18" charset="0"/>
                            <a:cs typeface="Times New Roman" panose="02020603050405020304" pitchFamily="18" charset="0"/>
                          </a:rPr>
                        </m:ctrlPr>
                      </m:fPr>
                      <m:num>
                        <m:r>
                          <a:rPr lang="en-US" sz="1400" b="1" i="1" smtClean="0">
                            <a:latin typeface="Cambria Math" panose="02040503050406030204" pitchFamily="18" charset="0"/>
                            <a:cs typeface="Times New Roman" panose="02020603050405020304" pitchFamily="18" charset="0"/>
                          </a:rPr>
                          <m:t>𝑻𝑷</m:t>
                        </m:r>
                      </m:num>
                      <m:den>
                        <m:r>
                          <a:rPr lang="en-US" sz="1400" b="1" i="1" smtClean="0">
                            <a:latin typeface="Cambria Math" panose="02040503050406030204" pitchFamily="18" charset="0"/>
                            <a:cs typeface="Times New Roman" panose="02020603050405020304" pitchFamily="18" charset="0"/>
                          </a:rPr>
                          <m:t>𝑻𝑷</m:t>
                        </m:r>
                        <m:r>
                          <a:rPr lang="en-US" sz="1400" b="1" i="1" smtClean="0">
                            <a:latin typeface="Cambria Math" panose="02040503050406030204" pitchFamily="18" charset="0"/>
                            <a:cs typeface="Times New Roman" panose="02020603050405020304" pitchFamily="18" charset="0"/>
                          </a:rPr>
                          <m:t>+</m:t>
                        </m:r>
                        <m:r>
                          <a:rPr lang="en-US" sz="1400" b="1" i="1" smtClean="0">
                            <a:latin typeface="Cambria Math" panose="02040503050406030204" pitchFamily="18" charset="0"/>
                            <a:cs typeface="Times New Roman" panose="02020603050405020304" pitchFamily="18" charset="0"/>
                          </a:rPr>
                          <m:t>𝑭𝑵</m:t>
                        </m:r>
                      </m:den>
                    </m:f>
                    <m:r>
                      <a:rPr lang="en-US" sz="1400" b="1" i="1" smtClean="0">
                        <a:latin typeface="Cambria Math" panose="02040503050406030204" pitchFamily="18" charset="0"/>
                        <a:cs typeface="Times New Roman" panose="02020603050405020304" pitchFamily="18" charset="0"/>
                      </a:rPr>
                      <m:t> </m:t>
                    </m:r>
                    <m:r>
                      <a:rPr lang="en-US" sz="1400" b="1" i="1" smtClean="0">
                        <a:latin typeface="Cambria Math" panose="02040503050406030204" pitchFamily="18" charset="0"/>
                        <a:cs typeface="Times New Roman" panose="02020603050405020304" pitchFamily="18" charset="0"/>
                      </a:rPr>
                      <m:t>𝒂𝒏𝒅</m:t>
                    </m:r>
                    <m:r>
                      <a:rPr lang="en-US" sz="1400" b="1" i="1" smtClean="0">
                        <a:latin typeface="Cambria Math" panose="02040503050406030204" pitchFamily="18" charset="0"/>
                        <a:cs typeface="Times New Roman" panose="02020603050405020304" pitchFamily="18" charset="0"/>
                      </a:rPr>
                      <m:t> </m:t>
                    </m:r>
                    <m:sSub>
                      <m:sSubPr>
                        <m:ctrlPr>
                          <a:rPr lang="en-US" sz="1400" b="1" i="1" smtClean="0">
                            <a:latin typeface="Cambria Math" panose="02040503050406030204" pitchFamily="18" charset="0"/>
                            <a:cs typeface="Times New Roman" panose="02020603050405020304" pitchFamily="18" charset="0"/>
                          </a:rPr>
                        </m:ctrlPr>
                      </m:sSubPr>
                      <m:e>
                        <m:r>
                          <a:rPr lang="en-US" sz="1400" b="1" i="1" smtClean="0">
                            <a:latin typeface="Cambria Math" panose="02040503050406030204" pitchFamily="18" charset="0"/>
                            <a:cs typeface="Times New Roman" panose="02020603050405020304" pitchFamily="18" charset="0"/>
                          </a:rPr>
                          <m:t>𝑭</m:t>
                        </m:r>
                      </m:e>
                      <m:sub>
                        <m:r>
                          <a:rPr lang="en-US" sz="1400" b="1" i="1" smtClean="0">
                            <a:latin typeface="Cambria Math" panose="02040503050406030204" pitchFamily="18" charset="0"/>
                            <a:cs typeface="Times New Roman" panose="02020603050405020304" pitchFamily="18" charset="0"/>
                          </a:rPr>
                          <m:t>𝟏</m:t>
                        </m:r>
                      </m:sub>
                    </m:sSub>
                    <m:r>
                      <a:rPr lang="en-US" sz="1400" b="1" i="1" smtClean="0">
                        <a:latin typeface="Cambria Math" panose="02040503050406030204" pitchFamily="18" charset="0"/>
                        <a:cs typeface="Times New Roman" panose="02020603050405020304" pitchFamily="18" charset="0"/>
                      </a:rPr>
                      <m:t>=</m:t>
                    </m:r>
                    <m:f>
                      <m:fPr>
                        <m:ctrlPr>
                          <a:rPr lang="en-US" sz="1400" b="1" i="1" smtClean="0">
                            <a:latin typeface="Cambria Math" panose="02040503050406030204" pitchFamily="18" charset="0"/>
                            <a:cs typeface="Times New Roman" panose="02020603050405020304" pitchFamily="18" charset="0"/>
                          </a:rPr>
                        </m:ctrlPr>
                      </m:fPr>
                      <m:num>
                        <m:r>
                          <a:rPr lang="en-US" sz="1400" b="1" i="1" smtClean="0">
                            <a:latin typeface="Cambria Math" panose="02040503050406030204" pitchFamily="18" charset="0"/>
                            <a:cs typeface="Times New Roman" panose="02020603050405020304" pitchFamily="18" charset="0"/>
                          </a:rPr>
                          <m:t>𝟐</m:t>
                        </m:r>
                        <m:r>
                          <a:rPr lang="en-US" sz="14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1" i="1" smtClean="0">
                            <a:latin typeface="Cambria Math" panose="02040503050406030204" pitchFamily="18" charset="0"/>
                            <a:ea typeface="Cambria Math" panose="02040503050406030204" pitchFamily="18" charset="0"/>
                            <a:cs typeface="Times New Roman" panose="02020603050405020304" pitchFamily="18" charset="0"/>
                          </a:rPr>
                          <m:t>𝑷𝒓𝒆𝒄𝒊𝒔𝒊𝒐𝒏</m:t>
                        </m:r>
                        <m:r>
                          <a:rPr lang="en-US" sz="1400" b="1" i="1">
                            <a:latin typeface="Cambria Math" panose="02040503050406030204" pitchFamily="18" charset="0"/>
                            <a:ea typeface="Cambria Math" panose="02040503050406030204" pitchFamily="18" charset="0"/>
                            <a:cs typeface="Times New Roman" panose="02020603050405020304" pitchFamily="18" charset="0"/>
                          </a:rPr>
                          <m:t>×</m:t>
                        </m:r>
                        <m:r>
                          <a:rPr lang="en-US" sz="1400" b="1" i="1" smtClean="0">
                            <a:latin typeface="Cambria Math" panose="02040503050406030204" pitchFamily="18" charset="0"/>
                            <a:ea typeface="Cambria Math" panose="02040503050406030204" pitchFamily="18" charset="0"/>
                            <a:cs typeface="Times New Roman" panose="02020603050405020304" pitchFamily="18" charset="0"/>
                          </a:rPr>
                          <m:t>𝑹𝒆𝒄𝒂𝒍𝒍</m:t>
                        </m:r>
                      </m:num>
                      <m:den>
                        <m:r>
                          <a:rPr lang="en-US" sz="1400" b="1" i="1" smtClean="0">
                            <a:latin typeface="Cambria Math" panose="02040503050406030204" pitchFamily="18" charset="0"/>
                            <a:cs typeface="Times New Roman" panose="02020603050405020304" pitchFamily="18" charset="0"/>
                          </a:rPr>
                          <m:t>𝑷𝒓𝒆𝒄𝒊𝒔𝒊𝒐𝒏</m:t>
                        </m:r>
                        <m:r>
                          <a:rPr lang="en-US" sz="1400" b="1" i="1" smtClean="0">
                            <a:latin typeface="Cambria Math" panose="02040503050406030204" pitchFamily="18" charset="0"/>
                            <a:cs typeface="Times New Roman" panose="02020603050405020304" pitchFamily="18" charset="0"/>
                          </a:rPr>
                          <m:t>+</m:t>
                        </m:r>
                        <m:r>
                          <a:rPr lang="en-US" sz="1400" b="1" i="1" smtClean="0">
                            <a:latin typeface="Cambria Math" panose="02040503050406030204" pitchFamily="18" charset="0"/>
                            <a:cs typeface="Times New Roman" panose="02020603050405020304" pitchFamily="18" charset="0"/>
                          </a:rPr>
                          <m:t>𝑹𝒆𝒄𝒂𝒍𝒍</m:t>
                        </m:r>
                      </m:den>
                    </m:f>
                  </m:oMath>
                </a14:m>
                <a:r>
                  <a:rPr lang="en-US" sz="1400" b="1" dirty="0">
                    <a:latin typeface="Quire Sans" panose="020B0604020202020204" charset="0"/>
                    <a:cs typeface="Quire Sans" panose="020B0604020202020204" charset="0"/>
                  </a:rPr>
                  <a:t>, </a:t>
                </a:r>
                <a:r>
                  <a:rPr lang="en-US" sz="1400" dirty="0">
                    <a:latin typeface="Quire Sans" panose="020B0604020202020204" charset="0"/>
                    <a:cs typeface="Quire Sans" panose="020B0604020202020204" charset="0"/>
                  </a:rPr>
                  <a:t>where</a:t>
                </a:r>
                <a:r>
                  <a:rPr lang="en-US" sz="1400" b="1" dirty="0">
                    <a:latin typeface="Quire Sans" panose="020B0604020202020204" charset="0"/>
                    <a:cs typeface="Quire Sans" panose="020B0604020202020204" charset="0"/>
                  </a:rPr>
                  <a:t> </a:t>
                </a:r>
              </a:p>
              <a:p>
                <a:pPr marL="742950" lvl="1" indent="-285750">
                  <a:buFont typeface="Wingdings" panose="05000000000000000000" pitchFamily="2" charset="2"/>
                  <a:buChar char="Ø"/>
                </a:pPr>
                <a:r>
                  <a:rPr lang="en-US" sz="1400" b="1" dirty="0">
                    <a:latin typeface="Quire Sans" panose="020B0604020202020204" charset="0"/>
                    <a:cs typeface="Quire Sans" panose="020B0604020202020204" charset="0"/>
                  </a:rPr>
                  <a:t>True Positive (TP):</a:t>
                </a:r>
                <a:r>
                  <a:rPr lang="en-US" sz="1400" dirty="0">
                    <a:latin typeface="Quire Sans" panose="020B0604020202020204" charset="0"/>
                    <a:cs typeface="Quire Sans" panose="020B0604020202020204" charset="0"/>
                  </a:rPr>
                  <a:t> failure predicted in the prediction window. </a:t>
                </a:r>
              </a:p>
              <a:p>
                <a:pPr marL="742950" lvl="1" indent="-285750">
                  <a:buFont typeface="Wingdings" panose="05000000000000000000" pitchFamily="2" charset="2"/>
                  <a:buChar char="Ø"/>
                </a:pPr>
                <a:r>
                  <a:rPr lang="en-US" sz="1400" b="1" dirty="0">
                    <a:latin typeface="Quire Sans" panose="020B0604020202020204" charset="0"/>
                    <a:cs typeface="Quire Sans" panose="020B0604020202020204" charset="0"/>
                  </a:rPr>
                  <a:t>False Positive (FP): </a:t>
                </a:r>
                <a:r>
                  <a:rPr lang="en-US" sz="1400" dirty="0">
                    <a:latin typeface="Quire Sans" panose="020B0604020202020204" charset="0"/>
                    <a:cs typeface="Quire Sans" panose="020B0604020202020204" charset="0"/>
                  </a:rPr>
                  <a:t>failure not in the prediction window.</a:t>
                </a:r>
              </a:p>
              <a:p>
                <a:pPr marL="742950" lvl="1" indent="-285750">
                  <a:buFont typeface="Wingdings" panose="05000000000000000000" pitchFamily="2" charset="2"/>
                  <a:buChar char="Ø"/>
                </a:pPr>
                <a:r>
                  <a:rPr lang="en-US" sz="1400" b="1" dirty="0">
                    <a:latin typeface="Quire Sans" panose="020B0604020202020204" charset="0"/>
                    <a:cs typeface="Quire Sans" panose="020B0604020202020204" charset="0"/>
                  </a:rPr>
                  <a:t>False Negative (FN): </a:t>
                </a:r>
                <a:r>
                  <a:rPr lang="en-US" sz="1400" dirty="0">
                    <a:latin typeface="Quire Sans" panose="020B0604020202020204" charset="0"/>
                    <a:cs typeface="Quire Sans" panose="020B0604020202020204" charset="0"/>
                  </a:rPr>
                  <a:t>failure happens without prediction.</a:t>
                </a:r>
              </a:p>
              <a:p>
                <a:pPr marL="742950" lvl="1" indent="-285750">
                  <a:buFont typeface="Wingdings" panose="05000000000000000000" pitchFamily="2" charset="2"/>
                  <a:buChar char="Ø"/>
                </a:pPr>
                <a:r>
                  <a:rPr lang="en-US" sz="1400" b="1" dirty="0">
                    <a:latin typeface="Quire Sans" panose="020B0604020202020204" charset="0"/>
                    <a:cs typeface="Quire Sans" panose="020B0604020202020204" charset="0"/>
                  </a:rPr>
                  <a:t>True Negative (TN): </a:t>
                </a:r>
                <a:r>
                  <a:rPr lang="en-US" sz="1400" dirty="0">
                    <a:latin typeface="Quire Sans" panose="020B0604020202020204" charset="0"/>
                    <a:cs typeface="Quire Sans" panose="020B0604020202020204" charset="0"/>
                  </a:rPr>
                  <a:t>no failure happens with no prediction.</a:t>
                </a:r>
              </a:p>
              <a:p>
                <a:pPr marL="742950" lvl="1" indent="-285750">
                  <a:buFont typeface="Wingdings" panose="05000000000000000000" pitchFamily="2" charset="2"/>
                  <a:buChar char="Ø"/>
                </a:pPr>
                <a:endParaRPr lang="en-US" sz="1400" dirty="0">
                  <a:latin typeface="Quire Sans" panose="020B0604020202020204" charset="0"/>
                  <a:cs typeface="Quire Sans" panose="020B0604020202020204" charset="0"/>
                </a:endParaRPr>
              </a:p>
              <a:p>
                <a:pPr marL="285750" indent="-285750">
                  <a:buFont typeface="Arial" panose="020B0604020202020204" pitchFamily="34" charset="0"/>
                  <a:buChar char="•"/>
                </a:pPr>
                <a:r>
                  <a:rPr lang="en-US" sz="1400" b="1" dirty="0">
                    <a:latin typeface="Quire Sans" panose="020B0604020202020204" charset="0"/>
                    <a:cs typeface="Quire Sans" panose="020B0604020202020204" charset="0"/>
                  </a:rPr>
                  <a:t>Production Impact: </a:t>
                </a:r>
                <a:r>
                  <a:rPr lang="en-US" sz="1400" i="1" u="sng" dirty="0">
                    <a:latin typeface="Quire Sans" panose="020B0604020202020204" charset="0"/>
                    <a:cs typeface="Quire Sans" panose="020B0604020202020204" charset="0"/>
                  </a:rPr>
                  <a:t>VM Interruption Reduction Rate (VIRR) </a:t>
                </a:r>
                <a:r>
                  <a:rPr lang="en-US" sz="1400" dirty="0">
                    <a:latin typeface="Quire Sans" panose="020B0604020202020204" charset="0"/>
                    <a:cs typeface="Quire Sans" panose="020B0604020202020204" charset="0"/>
                  </a:rPr>
                  <a:t>calculates VM interruptions saved from memory failure prediction in the production environment.</a:t>
                </a:r>
              </a:p>
            </p:txBody>
          </p:sp>
        </mc:Choice>
        <mc:Fallback xmlns="">
          <p:sp>
            <p:nvSpPr>
              <p:cNvPr id="6" name="Rectangle 5"/>
              <p:cNvSpPr>
                <a:spLocks noRot="1" noChangeAspect="1" noMove="1" noResize="1" noEditPoints="1" noAdjustHandles="1" noChangeArrowheads="1" noChangeShapeType="1" noTextEdit="1"/>
              </p:cNvSpPr>
              <p:nvPr/>
            </p:nvSpPr>
            <p:spPr>
              <a:xfrm>
                <a:off x="395289" y="2039174"/>
                <a:ext cx="8352368" cy="2407390"/>
              </a:xfrm>
              <a:prstGeom prst="rect">
                <a:avLst/>
              </a:prstGeom>
              <a:blipFill>
                <a:blip r:embed="rId3"/>
                <a:stretch>
                  <a:fillRect l="-657" t="-1523" b="-1777"/>
                </a:stretch>
              </a:blipFill>
            </p:spPr>
            <p:txBody>
              <a:bodyPr/>
              <a:lstStyle/>
              <a:p>
                <a:r>
                  <a:rPr lang="en-US">
                    <a:noFill/>
                  </a:rPr>
                  <a:t> </a:t>
                </a:r>
              </a:p>
            </p:txBody>
          </p:sp>
        </mc:Fallback>
      </mc:AlternateContent>
    </p:spTree>
    <p:extLst>
      <p:ext uri="{BB962C8B-B14F-4D97-AF65-F5344CB8AC3E}">
        <p14:creationId xmlns:p14="http://schemas.microsoft.com/office/powerpoint/2010/main" val="107373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Page Image Horizontal Logo">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sz="32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CA96EB48-CF0B-4C51-93FF-68FFA7179F4D}"/>
    </a:ext>
  </a:extLst>
</a:theme>
</file>

<file path=ppt/theme/theme10.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nd page">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48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FCB460E6-13E2-4639-9B04-98D673358408}"/>
    </a:ext>
  </a:extLst>
</a:theme>
</file>

<file path=ppt/theme/theme4.xml><?xml version="1.0" encoding="utf-8"?>
<a:theme xmlns:a="http://schemas.openxmlformats.org/drawingml/2006/main" name="封面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比9浅色 - CH.pptx" id="{3D04371C-1BE5-4CFE-BB34-5F60C1B596F8}" vid="{D25EDA31-7B2C-4094-971B-4E5AA49C901B}"/>
    </a:ext>
  </a:extLst>
</a:theme>
</file>

<file path=ppt/theme/theme5.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lumMod val="85000"/>
          </a:srgbClr>
        </a:solidFill>
        <a:ln w="12700" cap="flat" cmpd="sng" algn="ctr">
          <a:solidFill>
            <a:srgbClr val="FFFFFF">
              <a:lumMod val="50000"/>
            </a:srgbClr>
          </a:solidFill>
          <a:prstDash val="solid"/>
        </a:ln>
        <a:effectLst/>
      </a:spPr>
      <a:bodyPr lIns="35992" tIns="35992" rIns="35992" bIns="35992" rtlCol="0" anchor="ctr"/>
      <a:lstStyle>
        <a:defPPr algn="ctr" fontAlgn="auto">
          <a:spcBef>
            <a:spcPts val="0"/>
          </a:spcBef>
          <a:spcAft>
            <a:spcPts val="0"/>
          </a:spcAft>
          <a:defRPr sz="1600" kern="0" dirty="0" smtClean="0">
            <a:solidFill>
              <a:srgbClr val="000000"/>
            </a:solidFill>
            <a:latin typeface="微软雅黑" panose="020B0503020204020204" pitchFamily="34" charset="-122"/>
            <a:ea typeface="微软雅黑" panose="020B0503020204020204" pitchFamily="34" charset="-122"/>
          </a:defRPr>
        </a:defPPr>
      </a:lstStyle>
    </a:spDef>
    <a:lnDef>
      <a:spPr>
        <a:ln>
          <a:solidFill>
            <a:schemeClr val="bg1">
              <a:lumMod val="50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nchor="ctr">
        <a:spAutoFit/>
      </a:bodyPr>
      <a:lstStyle>
        <a:defPPr>
          <a:spcAft>
            <a:spcPts val="300"/>
          </a:spcAft>
          <a:defRPr sz="1200" b="1" dirty="0" smtClean="0">
            <a:solidFill>
              <a:srgbClr val="002060"/>
            </a:solidFill>
            <a:latin typeface="华文细黑" panose="02010600040101010101" pitchFamily="2" charset="-122"/>
            <a:ea typeface="华文细黑" panose="02010600040101010101" pitchFamily="2"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lumMod val="85000"/>
          </a:srgbClr>
        </a:solidFill>
        <a:ln w="12700" cap="flat" cmpd="sng" algn="ctr">
          <a:solidFill>
            <a:srgbClr val="FFFFFF">
              <a:lumMod val="50000"/>
            </a:srgbClr>
          </a:solidFill>
          <a:prstDash val="solid"/>
        </a:ln>
        <a:effectLst/>
      </a:spPr>
      <a:bodyPr lIns="35992" tIns="35992" rIns="35992" bIns="35992" rtlCol="0" anchor="ctr"/>
      <a:lstStyle>
        <a:defPPr algn="ctr" fontAlgn="auto">
          <a:spcBef>
            <a:spcPts val="0"/>
          </a:spcBef>
          <a:spcAft>
            <a:spcPts val="0"/>
          </a:spcAft>
          <a:defRPr sz="1600" kern="0" dirty="0" smtClean="0">
            <a:solidFill>
              <a:srgbClr val="000000"/>
            </a:solidFill>
            <a:latin typeface="微软雅黑" panose="020B0503020204020204" pitchFamily="34" charset="-122"/>
            <a:ea typeface="微软雅黑" panose="020B0503020204020204" pitchFamily="34" charset="-122"/>
          </a:defRPr>
        </a:defPPr>
      </a:lstStyle>
    </a:spDef>
    <a:lnDef>
      <a:spPr>
        <a:ln>
          <a:solidFill>
            <a:schemeClr val="bg1">
              <a:lumMod val="50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nchor="ctr">
        <a:spAutoFit/>
      </a:bodyPr>
      <a:lstStyle>
        <a:defPPr>
          <a:spcAft>
            <a:spcPts val="300"/>
          </a:spcAft>
          <a:defRPr sz="1200" b="1" dirty="0" smtClean="0">
            <a:solidFill>
              <a:srgbClr val="002060"/>
            </a:solidFill>
            <a:latin typeface="华文细黑" panose="02010600040101010101" pitchFamily="2" charset="-122"/>
            <a:ea typeface="华文细黑" panose="02010600040101010101" pitchFamily="2"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End page">
  <a:themeElements>
    <a:clrScheme name="Huawei 2019">
      <a:dk1>
        <a:srgbClr val="231815"/>
      </a:dk1>
      <a:lt1>
        <a:srgbClr val="FFFFFF"/>
      </a:lt1>
      <a:dk2>
        <a:srgbClr val="C7000B"/>
      </a:dk2>
      <a:lt2>
        <a:srgbClr val="DDDDDD"/>
      </a:lt2>
      <a:accent1>
        <a:srgbClr val="C40054"/>
      </a:accent1>
      <a:accent2>
        <a:srgbClr val="7F0001"/>
      </a:accent2>
      <a:accent3>
        <a:srgbClr val="ED6D00"/>
      </a:accent3>
      <a:accent4>
        <a:srgbClr val="FCC800"/>
      </a:accent4>
      <a:accent5>
        <a:srgbClr val="61B230"/>
      </a:accent5>
      <a:accent6>
        <a:srgbClr val="30B5C5"/>
      </a:accent6>
      <a:hlink>
        <a:srgbClr val="D33941"/>
      </a:hlink>
      <a:folHlink>
        <a:srgbClr val="CB37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4800" dirty="0" err="1" smtClean="0">
            <a:solidFill>
              <a:srgbClr val="000000"/>
            </a:solidFill>
            <a:latin typeface="Arial" panose="020B0604020202020204" pitchFamily="34" charset="0"/>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Huawe VIG 2019[[fn=Huawei Visual Identity 2019]].potx" id="{2DB40976-733D-4BD9-93E3-2B43E6EE1685}" vid="{FCB460E6-13E2-4639-9B04-98D673358408}"/>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C308E6A-3760-413B-A084-ED10CD741A81}">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200450</TotalTime>
  <Words>3938</Words>
  <Application>Microsoft Office PowerPoint</Application>
  <PresentationFormat>On-screen Show (16:9)</PresentationFormat>
  <Paragraphs>313</Paragraphs>
  <Slides>37</Slides>
  <Notes>34</Notes>
  <HiddenSlides>0</HiddenSlides>
  <MMClips>0</MMClips>
  <ScaleCrop>false</ScaleCrop>
  <HeadingPairs>
    <vt:vector size="6" baseType="variant">
      <vt:variant>
        <vt:lpstr>Fonts Used</vt:lpstr>
      </vt:variant>
      <vt:variant>
        <vt:i4>24</vt:i4>
      </vt:variant>
      <vt:variant>
        <vt:lpstr>Theme</vt:lpstr>
      </vt:variant>
      <vt:variant>
        <vt:i4>11</vt:i4>
      </vt:variant>
      <vt:variant>
        <vt:lpstr>Slide Titles</vt:lpstr>
      </vt:variant>
      <vt:variant>
        <vt:i4>37</vt:i4>
      </vt:variant>
    </vt:vector>
  </HeadingPairs>
  <TitlesOfParts>
    <vt:vector size="72" baseType="lpstr">
      <vt:lpstr>等线</vt:lpstr>
      <vt:lpstr>等线 Light</vt:lpstr>
      <vt:lpstr>FrutigerNext LT Bold</vt:lpstr>
      <vt:lpstr>FrutigerNext LT Light</vt:lpstr>
      <vt:lpstr>FrutigerNext LT Medium</vt:lpstr>
      <vt:lpstr>FrutigerNext LT Regular</vt:lpstr>
      <vt:lpstr>Helvetica Neue</vt:lpstr>
      <vt:lpstr>Microsoft YaHei</vt:lpstr>
      <vt:lpstr>Microsoft YaHei</vt:lpstr>
      <vt:lpstr>MS PGothic</vt:lpstr>
      <vt:lpstr>MS PGothic</vt:lpstr>
      <vt:lpstr>Quire Sans</vt:lpstr>
      <vt:lpstr>黑体</vt:lpstr>
      <vt:lpstr>宋体</vt:lpstr>
      <vt:lpstr>华文细黑</vt:lpstr>
      <vt:lpstr>Arial</vt:lpstr>
      <vt:lpstr>Calibri</vt:lpstr>
      <vt:lpstr>Calibri Light</vt:lpstr>
      <vt:lpstr>Cambria</vt:lpstr>
      <vt:lpstr>Cambria Math</vt:lpstr>
      <vt:lpstr>Helvetica</vt:lpstr>
      <vt:lpstr>Times New Roman</vt:lpstr>
      <vt:lpstr>Verdana</vt:lpstr>
      <vt:lpstr>Wingdings</vt:lpstr>
      <vt:lpstr>Cover Page Image Horizontal Logo</vt:lpstr>
      <vt:lpstr>8_主题1</vt:lpstr>
      <vt:lpstr>End page</vt:lpstr>
      <vt:lpstr>封面01</vt:lpstr>
      <vt:lpstr>4_Chart page</vt:lpstr>
      <vt:lpstr>Custom Design</vt:lpstr>
      <vt:lpstr>自定义设计方案</vt:lpstr>
      <vt:lpstr>1_自定义设计方案</vt:lpstr>
      <vt:lpstr>1_End page</vt:lpstr>
      <vt:lpstr>9_主题1</vt:lpstr>
      <vt:lpstr>5_Chart page</vt:lpstr>
      <vt:lpstr>PowerPoint Presentation</vt:lpstr>
      <vt:lpstr>Outline</vt:lpstr>
      <vt:lpstr>Memory Failure</vt:lpstr>
      <vt:lpstr>How Memory Failure Causes Server Crashes?</vt:lpstr>
      <vt:lpstr>Memory Faults, Errors and Failures</vt:lpstr>
      <vt:lpstr>Outline</vt:lpstr>
      <vt:lpstr>Related Work</vt:lpstr>
      <vt:lpstr>Outline</vt:lpstr>
      <vt:lpstr>Dataset and Performance Measures</vt:lpstr>
      <vt:lpstr>Dataset and Performance Measures</vt:lpstr>
      <vt:lpstr>Framework</vt:lpstr>
      <vt:lpstr>Framework</vt:lpstr>
      <vt:lpstr>Component Fault Analysis</vt:lpstr>
      <vt:lpstr>Error Bit Distribution</vt:lpstr>
      <vt:lpstr>Error Bit Analysis</vt:lpstr>
      <vt:lpstr>Error Bit Analysis</vt:lpstr>
      <vt:lpstr>System Configuration Analysis</vt:lpstr>
      <vt:lpstr>Outline</vt:lpstr>
      <vt:lpstr>Framework</vt:lpstr>
      <vt:lpstr>PowerPoint Presentation</vt:lpstr>
      <vt:lpstr> Micro-level Evaluation</vt:lpstr>
      <vt:lpstr>DIMM-level Features</vt:lpstr>
      <vt:lpstr>DIMM-level Evaluation</vt:lpstr>
      <vt:lpstr>Model Analysis</vt:lpstr>
      <vt:lpstr>Server-level Prediction</vt:lpstr>
      <vt:lpstr>Performance in Server-level Prediction </vt:lpstr>
      <vt:lpstr>Outline</vt:lpstr>
      <vt:lpstr>Contribution</vt:lpstr>
      <vt:lpstr>Component Fault Analysis</vt:lpstr>
      <vt:lpstr>Error Bit Analysis</vt:lpstr>
      <vt:lpstr>Performance in Different CPUs</vt:lpstr>
      <vt:lpstr>MLOps for Failure Prediction</vt:lpstr>
      <vt:lpstr>MLOps for Failure Prediction</vt:lpstr>
      <vt:lpstr>Impact of MLOps on The Production</vt:lpstr>
      <vt:lpstr>Outline</vt:lpstr>
      <vt:lpstr>Conclusion and Future Work</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AIOps for Memory Failure Prediction</dc:title>
  <dc:subject/>
  <dc:creator>qiao.yu@huawei.com</dc:creator>
  <cp:keywords/>
  <dc:description/>
  <cp:lastModifiedBy>Qiao Yu</cp:lastModifiedBy>
  <cp:revision>15512</cp:revision>
  <cp:lastPrinted>2023-06-25T09:19:41Z</cp:lastPrinted>
  <dcterms:created xsi:type="dcterms:W3CDTF">2010-09-30T06:00:50Z</dcterms:created>
  <dcterms:modified xsi:type="dcterms:W3CDTF">2024-09-18T09:49:10Z</dcterms:modified>
  <cp:category>Design</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(11)ZlCLfUlflytUj17RQQZRXLzkAyj8d4dd7sbN6B0uw/vbNTmRiv7gWvM+/ic1q2QjwtryS+8M_x000d_ j1t+aPl7Rb4R1wzxgc9ITxcZSq5/RGAJxBtqtFQ/rN9+ARIdPnIIbIJqS5y5i8OL0k5Tw1RU_x000d_ pWZkdAlum9Uzl21LbkuzPJmnEcPlrYIRzIwPKOZkAiDGD1EbOWtGVAGb2A4BajwCbuLFFDOR_x000d_ 8Yb1BpuRP4Op6w3GYQ</vt:lpwstr>
  </property>
  <property fmtid="{D5CDD505-2E9C-101B-9397-08002B2CF9AE}" pid="3" name="_ms_pID_7253431">
    <vt:lpwstr>pM1QnaCtXlGNFmM9U8KAAf8bfpQBam4468ZqafslFEhweqX4RTa3X6_x000d_ IyeZJUnzYMWivQ4u6kbrOISJZutjDoKgplR3nWlyoZ1TYx+B2xb7aktFVm1/GGkGMwZ48Wmd_x000d_ Z1YSZm6MQqxGfrbJmPw7UAulfdT8OBeO9ckeQAczvSr30AmLZYppMcBni1grYReDVcULUCzn_x000d_ cGsa79qNu6YV4yKJZT65HX9RhopqMl/zR5ni</vt:lpwstr>
  </property>
  <property fmtid="{D5CDD505-2E9C-101B-9397-08002B2CF9AE}" pid="4" name="_ms_pID_7253432">
    <vt:lpwstr>vM0FGB1vIkwY1vzq85Yf77dJ6UeMfO+mnl11_x000d_ vV2RWKr9YTzpapx6WnzBo0C0ZKAxHdwimb7XW25Fsh/Wkc6apq9tAS+4RGQp2zTgpw3cEN8l_x000d_ X5D8JoYcbaUalELpJv9nz2TKI46EFHwt+JL9+fu8ioA4Mf4RE5RXbCB/jJjqnlK/Aa0OZZws_x000d_ xNFYNx3z0W9IbfX+ZHEFvtXM70/qDjHZ5epYRUTPv+/wfKfH4AMHSa</vt:lpwstr>
  </property>
  <property fmtid="{D5CDD505-2E9C-101B-9397-08002B2CF9AE}" pid="5" name="_ms_pID_7253433">
    <vt:lpwstr>ACmLAZ5t7OeDbdmYq+_x000d_ uONIEktjYj/DN5cw+o5hTVuTkm48xd3ADBmwZeOl0JlhM6pamVybrfjHgRt1yJ6/nfFMgQSE_x000d_ QIhHvaq0hSTD73JkzpbDXMpiki3nfzc5k5A5WG8ZYPJ5W9lVfRZkEnYxoJz8TuPHGK8CCbYS_x000d_ Rg7AcTcaaO8DLtzkv0IfGK93NF1P9qCJJjxuy9G6i3DXobBNN8Pt2lBQqo+WiYe5SG3geTZ5</vt:lpwstr>
  </property>
  <property fmtid="{D5CDD505-2E9C-101B-9397-08002B2CF9AE}" pid="6" name="_ms_pID_725343_00">
    <vt:lpwstr>_ms_pID_725343</vt:lpwstr>
  </property>
  <property fmtid="{D5CDD505-2E9C-101B-9397-08002B2CF9AE}" pid="7" name="_ms_pID_7253431_00">
    <vt:lpwstr>_ms_pID_7253431</vt:lpwstr>
  </property>
  <property fmtid="{D5CDD505-2E9C-101B-9397-08002B2CF9AE}" pid="8" name="_ms_pID_7253432_00">
    <vt:lpwstr>_ms_pID_7253432</vt:lpwstr>
  </property>
  <property fmtid="{D5CDD505-2E9C-101B-9397-08002B2CF9AE}" pid="9" name="_ms_pID_7253433_00">
    <vt:lpwstr>_ms_pID_7253433</vt:lpwstr>
  </property>
  <property fmtid="{D5CDD505-2E9C-101B-9397-08002B2CF9AE}" pid="10" name="_ms_pID_7253434">
    <vt:lpwstr>_x000d_ I+Ww23kWkCIzYWLZMnH2tVFL+ohssTlAp8dXe4sATBzy7MhzATE/ncLh+5qnnFa75sdRsjnd_x000d_ 925Ac2KU5pgM65XtQibidDNlLjtwUAZkn4zbZU/9e9e6LwJv+FBJSUrcuQjWD5L2O+THcJxf_x000d_ cKVyTK6wo1GrepFFEiETKu50PVkPgPFozeDJZdKDAnCSEebvMTtv7Xv/8z/jai7VDaCT6oER_x000d_ H8K+rVXYq9W4LqCZ</vt:lpwstr>
  </property>
  <property fmtid="{D5CDD505-2E9C-101B-9397-08002B2CF9AE}" pid="11" name="_ms_pID_7253435">
    <vt:lpwstr>vIAuzwuhdrxRWCm5htmLTL+ybsvdOxYxiIf3pFx33kP7Jpej+yY3oZso_x000d_ +PvADbjEWGodIf0v3iynjp8FSNZSuOSXzehu7BQxTEzm+PVeYOB2/0If8Dhzlq3CyulSnnV6_x000d_ 9oP9uvTmL+buWYDL9jDsZyLic0SFK+r3oKR7VeTGY0zEY4Ked08VPxgu2dv2yD2w+6Gb/J3b_x000d_ w8IElbGiWcY71JKHvYDC619NuYsl0jsdPk</vt:lpwstr>
  </property>
  <property fmtid="{D5CDD505-2E9C-101B-9397-08002B2CF9AE}" pid="12" name="_ms_pID_7253436">
    <vt:lpwstr>36gzHzObx0TzOneuSPbYBdWrWOnmpO5NYZBflW_x000d_ i57wAX3gI2qjywTWJfAc/X/Hikcuyyq1Zly1KdS9h9DHDUO2tALICPQRvIXiveJocjLUDvH/_x000d_ sEQERODGSFp62V8goczD0v6AOYH97GAFJHQwc1tNuExPkSlZXjcAaB6FlrOO1nU0nIMz5k9D_x000d_ aPeM8N1CpKnrWBP5vS07HBBnjjUjF36WzoRJlXaTQJlEGwhUBf2H</vt:lpwstr>
  </property>
  <property fmtid="{D5CDD505-2E9C-101B-9397-08002B2CF9AE}" pid="13" name="_ms_pID_7253437">
    <vt:lpwstr>E+DGLUgoWcMFAXVnRilE_x000d_ 7PQvswSa2tudheBlJjBj3xqRaO0ZnWUq5sHliqA7NkSfRfyFt+2aj1ySktHZPRS601KeJWM9_x000d_ e4L3JqFWgqO9lIsNpRgUZ587jQROl4FqaUS3AqhsIt99V/r/PFdGpk1uEv7yAxfqCUMy69+4_x000d_ fZyUGRlpxr1XPsxnOty8qEpoPrhZZ6OWGE7oFT2Vp0QLxUmvU7eAFwDrCfdQKpgaI0z8mN</vt:lpwstr>
  </property>
  <property fmtid="{D5CDD505-2E9C-101B-9397-08002B2CF9AE}" pid="14" name="_ms_pID_7253438">
    <vt:lpwstr>em_x000d_ 2gqNcwhmgI631ck9M3j7Cz+0J4zGTqQKuugYE71p2R6GIfAXgwsaQPjGKvgqeIrf3xRj7j5k_x000d_ hEKhxZliNnPBXAtRqvQTFH/l//lkzSDD4oDILWXS0LfMBEE9SFM4rtURDoToxpXYIhVq/2D9_x000d_ sQsGCrr2mupBxKr2NmDOeuKxl/mE6+ImSusxE4KmIqcwUy6/KR/h+IO8ZM7aNdieSzaDsdSk_x000d_ aEs6JjmHSI9c5Q</vt:lpwstr>
  </property>
  <property fmtid="{D5CDD505-2E9C-101B-9397-08002B2CF9AE}" pid="15" name="_ms_pID_7253439">
    <vt:lpwstr>xLtk8l3RVWpLmtKoFezXnNRZXEaI3LnCtlCDBhqmDfdXzl87Uab30mkYMj_x000d_ nvB9to4R9RXNBB/MmPpSqJWzcJDXauW53rfPAVcJgTejzVPSSJw5QQ0h9bf9xo2jl/JSEu94_x000d_ 6833zToTOpEdN8e+AkdbTPugG0rb/Noaw+eIinNTcIlp3ukd8YR8x2ipJQDSYU0OLaYMRL1G_x000d_ oLmy7oRPnDFynq+wvQaUrlWZ0EdoCIYZ</vt:lpwstr>
  </property>
  <property fmtid="{D5CDD505-2E9C-101B-9397-08002B2CF9AE}" pid="16" name="_ms_pID_72534310">
    <vt:lpwstr>p3swbOLU66GqbMPo0Xpr8ma8tEv2cw6iwoC95835_x000d_ dwHmBlGXZ1Q/Jp1iVyCj2h+LviitnKaSrjU=</vt:lpwstr>
  </property>
  <property fmtid="{D5CDD505-2E9C-101B-9397-08002B2CF9AE}" pid="17" name="_new_ms_pID_72543">
    <vt:lpwstr>(3)E4OAR4OVhRN0QBStiWPQ7f7kOC5dKGtRHVTYh+kQfdrg9pzSJYPggYEGMZTtXyJVX0VIeLbd_x000d_
a/v4+dvw7Ub9uRb/7Yl5zSEZjJDBLVDOJ+UoOPY6dg74HFKss9I8KJA3svz7MGTTUKrYGg0p_x000d_
BXkGe00Qyc0Jmu+B5vIwZwyQxkzd3yxCiJmwxspnMRVXq4DgR9sjVDjKKNoBZikOftvFRuAt_x000d_
wgXxhH4hZxmmROBFQz</vt:lpwstr>
  </property>
  <property fmtid="{D5CDD505-2E9C-101B-9397-08002B2CF9AE}" pid="18" name="_new_ms_pID_725431">
    <vt:lpwstr>mf3TuLZIqRKg2HDidOm1RE1HflugQsIsIZU3vGeuLVQAJMyNmW5T0g_x000d_
/lg3zSRD5qqPUqotmk1saNR54PrWKdOxoiH/y6NziN0eOoPfXIAKZ+EpN6TW1PYWzRQc/+Le_x000d_
cjYzRP0e8m4eyk2zbg5Qo6b+8+E6V27MUXt9UBVm4rDCO4ycVX2KzBOF/TkHABdKi94aTgKL_x000d_
5hMSfsc9+BJ9OMZr8Me2ZwkdBBBRdO0bke4v</vt:lpwstr>
  </property>
  <property fmtid="{D5CDD505-2E9C-101B-9397-08002B2CF9AE}" pid="19" name="_new_ms_pID_725432">
    <vt:lpwstr>vbVsiN9KlC4Je59Il9T6neK6EM8lc77XD9D1_x000d_
pXzTdxaAWUtuJxr9gFHD1PyeQzcyjdrbSDCJkQ7jQyYlTorrXN0IT9Qc39p8SrABXHKiAXDX_x000d_
</vt:lpwstr>
  </property>
  <property fmtid="{D5CDD505-2E9C-101B-9397-08002B2CF9AE}" pid="20" name="_2015_ms_pID_725343">
    <vt:lpwstr>(3)kL+VFddhyeR/AjR4dvZg9DnkLQUboRQPaRsBYp+5VFQGNm7GoBgZrOZvNoeNG6cZmZC1Cwxo
2Yn1cTvUF/042GdudIeO5YBwh7DXruuIhk8OizNf86Y++8bSD2QafIqmzGavMpa6LDLvIw/h
qNtgP9vOsGKpBx8Z+L/h6e86byp8RzQVvkPkoUJbtTIN41tsClk+xkEFmrsKouKp/uH3oVAe
UV/nN0GMh0CLR8wQhG</vt:lpwstr>
  </property>
  <property fmtid="{D5CDD505-2E9C-101B-9397-08002B2CF9AE}" pid="21" name="_2015_ms_pID_7253431">
    <vt:lpwstr>utJP5jFIlWA6KC4w9rRhx5XPc9Yx/6ElEueTeCkkxyOhPB+S20cYBs
d2IQXlKhuDoD8CkmoKqQ9kUBz3g8P+lbHqMLhlcIduRmV//1a3diZgnFe/wIsP1xLxK99WCd
xXqvYJR0rAiBeAPhzZFmpFJmoDn2kCtd1cpkucnzEocJPtFDiMipUkNscuboj7ZEapF4HDCt
4089r4rLFSjbI4joi1HXiEByy1vLxRM2pze3</vt:lpwstr>
  </property>
  <property fmtid="{D5CDD505-2E9C-101B-9397-08002B2CF9AE}" pid="22" name="_2015_ms_pID_7253432">
    <vt:lpwstr>Gw==</vt:lpwstr>
  </property>
  <property fmtid="{D5CDD505-2E9C-101B-9397-08002B2CF9AE}" pid="23" name="_readonly">
    <vt:lpwstr/>
  </property>
  <property fmtid="{D5CDD505-2E9C-101B-9397-08002B2CF9AE}" pid="24" name="_change">
    <vt:lpwstr/>
  </property>
  <property fmtid="{D5CDD505-2E9C-101B-9397-08002B2CF9AE}" pid="25" name="_full-control">
    <vt:lpwstr/>
  </property>
  <property fmtid="{D5CDD505-2E9C-101B-9397-08002B2CF9AE}" pid="26" name="sflag">
    <vt:lpwstr>1726604119</vt:lpwstr>
  </property>
</Properties>
</file>